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304" r:id="rId9"/>
    <p:sldId id="305" r:id="rId10"/>
    <p:sldId id="273" r:id="rId11"/>
    <p:sldId id="306" r:id="rId12"/>
    <p:sldId id="317" r:id="rId13"/>
    <p:sldId id="265" r:id="rId14"/>
    <p:sldId id="307" r:id="rId15"/>
    <p:sldId id="308" r:id="rId16"/>
    <p:sldId id="310" r:id="rId17"/>
    <p:sldId id="311" r:id="rId18"/>
    <p:sldId id="312" r:id="rId19"/>
    <p:sldId id="313" r:id="rId20"/>
    <p:sldId id="314" r:id="rId21"/>
    <p:sldId id="315" r:id="rId22"/>
    <p:sldId id="324" r:id="rId23"/>
    <p:sldId id="316" r:id="rId24"/>
    <p:sldId id="318" r:id="rId25"/>
    <p:sldId id="319" r:id="rId26"/>
    <p:sldId id="323" r:id="rId27"/>
    <p:sldId id="327" r:id="rId28"/>
    <p:sldId id="267" r:id="rId29"/>
    <p:sldId id="268" r:id="rId30"/>
    <p:sldId id="320" r:id="rId31"/>
    <p:sldId id="274" r:id="rId32"/>
    <p:sldId id="326" r:id="rId33"/>
    <p:sldId id="284" r:id="rId34"/>
    <p:sldId id="309" r:id="rId35"/>
    <p:sldId id="263" r:id="rId36"/>
    <p:sldId id="325" r:id="rId37"/>
  </p:sldIdLst>
  <p:sldSz cx="9144000" cy="5143500" type="screen16x9"/>
  <p:notesSz cx="6858000" cy="9144000"/>
  <p:embeddedFontLst>
    <p:embeddedFont>
      <p:font typeface="Audiowide" panose="020B0604020202020204" charset="0"/>
      <p:regular r:id="rId40"/>
    </p:embeddedFont>
    <p:embeddedFont>
      <p:font typeface="Karla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663305-5727-4980-8F48-F2949AA3389D}" v="46" dt="2022-08-24T00:54:31.249"/>
  </p1510:revLst>
</p1510:revInfo>
</file>

<file path=ppt/tableStyles.xml><?xml version="1.0" encoding="utf-8"?>
<a:tblStyleLst xmlns:a="http://schemas.openxmlformats.org/drawingml/2006/main" def="{A31A481F-1DC2-46CC-92C9-72F563A8DF7D}">
  <a:tblStyle styleId="{A31A481F-1DC2-46CC-92C9-72F563A8DF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75" autoAdjust="0"/>
  </p:normalViewPr>
  <p:slideViewPr>
    <p:cSldViewPr snapToGrid="0">
      <p:cViewPr varScale="1">
        <p:scale>
          <a:sx n="110" d="100"/>
          <a:sy n="110" d="100"/>
        </p:scale>
        <p:origin x="32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FC06CD-9AA5-F1AD-03C1-276856F963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14585-7289-4856-4771-AF9BB67F51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BBDA9-7D05-42BE-ACD5-B507B40281B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7504E-8524-7F8F-2D78-4A35FF1233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625CA-8B4C-3DF5-DDC6-78F6BE13C2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9E7D5-FC6C-4864-8D78-07C714CD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444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46624d91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46624d91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24aaebb4d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24aaebb4d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2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724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24aaebb4d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24aaebb4d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718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963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3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48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776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50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359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940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12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853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14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876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74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0a8b09948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e0a8b09948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ddd26cc8a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ddd26cc8a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2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c9050bdf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c9050bdf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1ed1af46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1ed1af46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558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e0a8b09948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e0a8b09948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e0a8b09948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e0a8b09948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541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718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16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ed1af464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ed1af464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74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59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 amt="75000"/>
          </a:blip>
          <a:srcRect l="-60" t="535" b="73705"/>
          <a:stretch/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 amt="75000"/>
          </a:blip>
          <a:srcRect l="-60" t="535" b="73705"/>
          <a:stretch/>
        </p:blipFill>
        <p:spPr>
          <a:xfrm rot="-5399997">
            <a:off x="6178013" y="2110891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4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5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 amt="75000"/>
          </a:blip>
          <a:srcRect l="16597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 amt="75000"/>
          </a:blip>
          <a:srcRect l="23059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 idx="2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3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 idx="4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5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2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3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4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5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6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7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8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0" name="Google Shape;70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11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 amt="75000"/>
          </a:blip>
          <a:srcRect l="17266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75000"/>
          </a:blip>
          <a:srcRect l="16618" t="14668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D6C29-FA30-AD76-18B4-62098BE6DE2E}"/>
              </a:ext>
            </a:extLst>
          </p:cNvPr>
          <p:cNvSpPr txBox="1"/>
          <p:nvPr userDrawn="1"/>
        </p:nvSpPr>
        <p:spPr>
          <a:xfrm>
            <a:off x="8191500" y="4743390"/>
            <a:ext cx="161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B46DB93-E513-4E7B-88AF-418B23D446BF}" type="slidenum">
              <a:rPr lang="en-US" sz="2000" smtClean="0">
                <a:solidFill>
                  <a:schemeClr val="bg1"/>
                </a:solidFill>
                <a:latin typeface="Karla" panose="020B0604020202020204" pitchFamily="2" charset="0"/>
              </a:rPr>
              <a:t>‹#›</a:t>
            </a:fld>
            <a:r>
              <a:rPr lang="en-US" sz="2000" dirty="0">
                <a:solidFill>
                  <a:schemeClr val="bg1"/>
                </a:solidFill>
                <a:latin typeface="Karla" panose="020B0604020202020204" pitchFamily="2" charset="0"/>
              </a:rPr>
              <a:t>/36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3" r:id="rId12"/>
    <p:sldLayoutId id="2147483664" r:id="rId13"/>
    <p:sldLayoutId id="2147483665" r:id="rId14"/>
    <p:sldLayoutId id="2147483666" r:id="rId15"/>
    <p:sldLayoutId id="2147483671" r:id="rId16"/>
    <p:sldLayoutId id="2147483672" r:id="rId17"/>
    <p:sldLayoutId id="214748367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727250" y="989345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625850" y="1078723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Deep Learning Application to Classify COVID-19 X-rays</a:t>
            </a:r>
            <a:endParaRPr sz="4000">
              <a:solidFill>
                <a:srgbClr val="CC0000"/>
              </a:solidFill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625850" y="3664234"/>
            <a:ext cx="21909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udiowide"/>
                <a:ea typeface="Audiowide"/>
                <a:cs typeface="Audiowide"/>
                <a:sym typeface="Audiowide"/>
              </a:rPr>
              <a:t>Presented By: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 S. M. Waqas Ali</a:t>
            </a:r>
            <a:endParaRPr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447224" y="370495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288032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30"/>
          <p:cNvSpPr txBox="1">
            <a:spLocks noGrp="1"/>
          </p:cNvSpPr>
          <p:nvPr>
            <p:ph type="subTitle" idx="1"/>
          </p:nvPr>
        </p:nvSpPr>
        <p:spPr>
          <a:xfrm>
            <a:off x="5225850" y="3664234"/>
            <a:ext cx="28365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udiowide"/>
                <a:ea typeface="Audiowide"/>
                <a:cs typeface="Audiowide"/>
                <a:sym typeface="Audiowide"/>
              </a:rPr>
              <a:t>Advisor: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Sqn Ldr Dr. Ammar Saleem</a:t>
            </a:r>
            <a:endParaRPr/>
          </a:p>
        </p:txBody>
      </p:sp>
      <p:sp>
        <p:nvSpPr>
          <p:cNvPr id="323" name="Google Shape;323;p30"/>
          <p:cNvSpPr txBox="1">
            <a:spLocks noGrp="1"/>
          </p:cNvSpPr>
          <p:nvPr>
            <p:ph type="subTitle" idx="1"/>
          </p:nvPr>
        </p:nvSpPr>
        <p:spPr>
          <a:xfrm>
            <a:off x="1625850" y="4204034"/>
            <a:ext cx="21909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udiowide"/>
                <a:ea typeface="Audiowide"/>
                <a:cs typeface="Audiowide"/>
                <a:sym typeface="Audiowide"/>
              </a:rPr>
              <a:t>Number of Slides: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1"/>
          </p:nvPr>
        </p:nvSpPr>
        <p:spPr>
          <a:xfrm>
            <a:off x="5225850" y="4204034"/>
            <a:ext cx="3030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udiowide"/>
                <a:ea typeface="Audiowide"/>
                <a:cs typeface="Audiowide"/>
                <a:sym typeface="Audiowide"/>
              </a:rPr>
              <a:t>Co-advisor: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Sqn Ldr Dr. Nayyer Aafaq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7"/>
          <p:cNvSpPr/>
          <p:nvPr/>
        </p:nvSpPr>
        <p:spPr>
          <a:xfrm>
            <a:off x="970400" y="950723"/>
            <a:ext cx="3133800" cy="773257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7" name="Google Shape;967;p47"/>
          <p:cNvPicPr preferRelativeResize="0"/>
          <p:nvPr/>
        </p:nvPicPr>
        <p:blipFill rotWithShape="1">
          <a:blip r:embed="rId3"/>
          <a:srcRect l="1913" r="1913"/>
          <a:stretch/>
        </p:blipFill>
        <p:spPr>
          <a:xfrm>
            <a:off x="4605553" y="874192"/>
            <a:ext cx="3263856" cy="3417125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8" name="Google Shape;968;p47"/>
          <p:cNvSpPr txBox="1">
            <a:spLocks noGrp="1"/>
          </p:cNvSpPr>
          <p:nvPr>
            <p:ph type="title"/>
          </p:nvPr>
        </p:nvSpPr>
        <p:spPr>
          <a:xfrm>
            <a:off x="962100" y="422117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baseline="0" dirty="0">
                <a:latin typeface="Audiowide" panose="020B0604020202020204" charset="0"/>
              </a:rPr>
              <a:t>COVID-19 Chest Radiography dataset</a:t>
            </a:r>
            <a:r>
              <a:rPr lang="en-US" sz="1800" b="0" i="0" u="none" strike="noStrike" baseline="30000" dirty="0">
                <a:latin typeface="Audiowide" panose="020B0604020202020204" charset="0"/>
              </a:rPr>
              <a:t>[3]</a:t>
            </a:r>
            <a:endParaRPr baseline="30000" dirty="0">
              <a:latin typeface="Audiowide" panose="020B0604020202020204" charset="0"/>
            </a:endParaRPr>
          </a:p>
        </p:txBody>
      </p:sp>
      <p:pic>
        <p:nvPicPr>
          <p:cNvPr id="969" name="Google Shape;969;p47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7" name="Google Shape;977;p47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978" name="Google Shape;978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7"/>
          <p:cNvGrpSpPr>
            <a:grpSpLocks noGrp="1" noUngrp="1" noRot="1" noMove="1" noResize="1"/>
          </p:cNvGrpSpPr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982" name="Google Shape;982;p4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986" name="Google Shape;986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7"/>
          <p:cNvSpPr txBox="1">
            <a:spLocks noGrp="1"/>
          </p:cNvSpPr>
          <p:nvPr>
            <p:ph type="subTitle" idx="1"/>
          </p:nvPr>
        </p:nvSpPr>
        <p:spPr>
          <a:xfrm>
            <a:off x="967420" y="1808610"/>
            <a:ext cx="3133800" cy="2669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Karla" pitchFamily="2" charset="0"/>
              </a:rPr>
              <a:t>21165 images (</a:t>
            </a:r>
            <a:r>
              <a:rPr lang="en-US" sz="1600" dirty="0">
                <a:latin typeface="Karla" pitchFamily="2" charset="0"/>
              </a:rPr>
              <a:t>RGB (299x299</a:t>
            </a:r>
            <a:r>
              <a:rPr lang="en-US" sz="1600" b="0" i="0" u="none" strike="noStrike" baseline="0" dirty="0">
                <a:latin typeface="Karla" pitchFamily="2" charset="0"/>
              </a:rPr>
              <a:t>)</a:t>
            </a:r>
            <a:endParaRPr lang="en-US" sz="1600" dirty="0">
              <a:latin typeface="Karla" pitchFamily="2" charset="0"/>
            </a:endParaRP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Karla" pitchFamily="2" charset="0"/>
              </a:rPr>
              <a:t>3616 COVID-19 CXRs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Karla" pitchFamily="2" charset="0"/>
              </a:rPr>
              <a:t>10192 Normal CXRs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Karla" pitchFamily="2" charset="0"/>
              </a:rPr>
              <a:t>6012 Lung Opacity CXRs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Karla" pitchFamily="2" charset="0"/>
              </a:rPr>
              <a:t>1345 Viral Pneumonia</a:t>
            </a:r>
            <a:endParaRPr lang="en-US" sz="1600" b="0" i="0" u="none" strike="noStrike" baseline="0" dirty="0">
              <a:latin typeface="Karla" pitchFamily="2" charset="0"/>
            </a:endParaRP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b="0" i="0" u="none" strike="noStrike" baseline="0" dirty="0">
              <a:latin typeface="Karla" pitchFamily="2" charset="0"/>
            </a:endParaRPr>
          </a:p>
        </p:txBody>
      </p:sp>
      <p:sp>
        <p:nvSpPr>
          <p:cNvPr id="2" name="Google Shape;440;p33">
            <a:extLst>
              <a:ext uri="{FF2B5EF4-FFF2-40B4-BE49-F238E27FC236}">
                <a16:creationId xmlns:a16="http://schemas.microsoft.com/office/drawing/2014/main" id="{7A050DF8-73C5-39F6-24AC-0E2F747A103C}"/>
              </a:ext>
            </a:extLst>
          </p:cNvPr>
          <p:cNvSpPr txBox="1">
            <a:spLocks/>
          </p:cNvSpPr>
          <p:nvPr/>
        </p:nvSpPr>
        <p:spPr>
          <a:xfrm>
            <a:off x="625754" y="76941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2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Dataset</a:t>
            </a:r>
          </a:p>
        </p:txBody>
      </p:sp>
      <p:sp>
        <p:nvSpPr>
          <p:cNvPr id="3" name="Google Shape;439;p33">
            <a:extLst>
              <a:ext uri="{FF2B5EF4-FFF2-40B4-BE49-F238E27FC236}">
                <a16:creationId xmlns:a16="http://schemas.microsoft.com/office/drawing/2014/main" id="{A9EBCD38-4F63-8D8A-9AD6-91ABE910EE45}"/>
              </a:ext>
            </a:extLst>
          </p:cNvPr>
          <p:cNvSpPr/>
          <p:nvPr/>
        </p:nvSpPr>
        <p:spPr>
          <a:xfrm>
            <a:off x="720000" y="67368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4534F-A6BC-B1D3-2260-85AA5B0ED0B0}"/>
              </a:ext>
            </a:extLst>
          </p:cNvPr>
          <p:cNvSpPr txBox="1"/>
          <p:nvPr/>
        </p:nvSpPr>
        <p:spPr>
          <a:xfrm>
            <a:off x="4542446" y="4350612"/>
            <a:ext cx="327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Source: Samples from COVID 19 Chest Radiography Database</a:t>
            </a:r>
            <a:endParaRPr lang="en-PK" sz="1000" dirty="0">
              <a:solidFill>
                <a:schemeClr val="bg1"/>
              </a:solidFill>
            </a:endParaRPr>
          </a:p>
        </p:txBody>
      </p:sp>
      <p:pic>
        <p:nvPicPr>
          <p:cNvPr id="5" name="Google Shape;967;p47">
            <a:extLst>
              <a:ext uri="{FF2B5EF4-FFF2-40B4-BE49-F238E27FC236}">
                <a16:creationId xmlns:a16="http://schemas.microsoft.com/office/drawing/2014/main" id="{C0763969-5008-2F51-554B-F3DC935F4521}"/>
              </a:ext>
            </a:extLst>
          </p:cNvPr>
          <p:cNvPicPr preferRelativeResize="0"/>
          <p:nvPr/>
        </p:nvPicPr>
        <p:blipFill rotWithShape="1">
          <a:blip r:embed="rId5"/>
          <a:srcRect l="1244" r="1244"/>
          <a:stretch/>
        </p:blipFill>
        <p:spPr>
          <a:xfrm>
            <a:off x="4605553" y="855735"/>
            <a:ext cx="3263856" cy="3417125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967;p47">
            <a:extLst>
              <a:ext uri="{FF2B5EF4-FFF2-40B4-BE49-F238E27FC236}">
                <a16:creationId xmlns:a16="http://schemas.microsoft.com/office/drawing/2014/main" id="{BA5571B0-E268-79BB-4EEB-3AB926D1149A}"/>
              </a:ext>
            </a:extLst>
          </p:cNvPr>
          <p:cNvPicPr preferRelativeResize="0"/>
          <p:nvPr/>
        </p:nvPicPr>
        <p:blipFill rotWithShape="1">
          <a:blip r:embed="rId6"/>
          <a:srcRect l="2243" r="2243"/>
          <a:stretch/>
        </p:blipFill>
        <p:spPr>
          <a:xfrm>
            <a:off x="4616288" y="860862"/>
            <a:ext cx="3263856" cy="3417125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967;p47">
            <a:extLst>
              <a:ext uri="{FF2B5EF4-FFF2-40B4-BE49-F238E27FC236}">
                <a16:creationId xmlns:a16="http://schemas.microsoft.com/office/drawing/2014/main" id="{A4967359-01D5-B523-9457-F8EF2749F7A8}"/>
              </a:ext>
            </a:extLst>
          </p:cNvPr>
          <p:cNvPicPr preferRelativeResize="0"/>
          <p:nvPr/>
        </p:nvPicPr>
        <p:blipFill rotWithShape="1">
          <a:blip r:embed="rId7"/>
          <a:srcRect l="573" r="573"/>
          <a:stretch/>
        </p:blipFill>
        <p:spPr>
          <a:xfrm>
            <a:off x="4623292" y="865513"/>
            <a:ext cx="3263856" cy="3417125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26210C-D5DF-2C5C-EB2E-CD4B4C8D3E31}"/>
              </a:ext>
            </a:extLst>
          </p:cNvPr>
          <p:cNvSpPr txBox="1"/>
          <p:nvPr/>
        </p:nvSpPr>
        <p:spPr>
          <a:xfrm>
            <a:off x="1381555" y="2447644"/>
            <a:ext cx="2551471" cy="800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" grpId="0" animBg="1"/>
      <p:bldP spid="968" grpId="0"/>
      <p:bldP spid="4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5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Methodlogy</a:t>
            </a:r>
            <a:endParaRPr dirty="0"/>
          </a:p>
        </p:txBody>
      </p:sp>
      <p:grpSp>
        <p:nvGrpSpPr>
          <p:cNvPr id="1312" name="Google Shape;1312;p54"/>
          <p:cNvGrpSpPr/>
          <p:nvPr/>
        </p:nvGrpSpPr>
        <p:grpSpPr>
          <a:xfrm>
            <a:off x="8646132" y="277996"/>
            <a:ext cx="288601" cy="1096693"/>
            <a:chOff x="1006700" y="2603975"/>
            <a:chExt cx="55450" cy="210700"/>
          </a:xfrm>
        </p:grpSpPr>
        <p:sp>
          <p:nvSpPr>
            <p:cNvPr id="1313" name="Google Shape;1313;p5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4"/>
          <p:cNvGrpSpPr/>
          <p:nvPr/>
        </p:nvGrpSpPr>
        <p:grpSpPr>
          <a:xfrm>
            <a:off x="397597" y="4245563"/>
            <a:ext cx="760896" cy="707727"/>
            <a:chOff x="827350" y="3629733"/>
            <a:chExt cx="1431600" cy="1332067"/>
          </a:xfrm>
        </p:grpSpPr>
        <p:sp>
          <p:nvSpPr>
            <p:cNvPr id="1320" name="Google Shape;1320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54"/>
          <p:cNvGrpSpPr/>
          <p:nvPr/>
        </p:nvGrpSpPr>
        <p:grpSpPr>
          <a:xfrm>
            <a:off x="228807" y="3730250"/>
            <a:ext cx="420891" cy="391495"/>
            <a:chOff x="827350" y="3629733"/>
            <a:chExt cx="1431600" cy="1332067"/>
          </a:xfrm>
        </p:grpSpPr>
        <p:sp>
          <p:nvSpPr>
            <p:cNvPr id="1324" name="Google Shape;1324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293;p66">
            <a:extLst>
              <a:ext uri="{FF2B5EF4-FFF2-40B4-BE49-F238E27FC236}">
                <a16:creationId xmlns:a16="http://schemas.microsoft.com/office/drawing/2014/main" id="{3B4AE7FF-DCC7-3B48-2B4B-573918B386F4}"/>
              </a:ext>
            </a:extLst>
          </p:cNvPr>
          <p:cNvGrpSpPr/>
          <p:nvPr/>
        </p:nvGrpSpPr>
        <p:grpSpPr>
          <a:xfrm>
            <a:off x="1459263" y="1369385"/>
            <a:ext cx="6604975" cy="2849258"/>
            <a:chOff x="1075685" y="2529299"/>
            <a:chExt cx="7040669" cy="2241902"/>
          </a:xfrm>
        </p:grpSpPr>
        <p:sp>
          <p:nvSpPr>
            <p:cNvPr id="3" name="Google Shape;4294;p66">
              <a:extLst>
                <a:ext uri="{FF2B5EF4-FFF2-40B4-BE49-F238E27FC236}">
                  <a16:creationId xmlns:a16="http://schemas.microsoft.com/office/drawing/2014/main" id="{723E581A-56F6-6F81-ED6F-3DA7B519C6DD}"/>
                </a:ext>
              </a:extLst>
            </p:cNvPr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/>
                  </a:solidFill>
                  <a:latin typeface="Audiowide" panose="020B0604020202020204" charset="0"/>
                </a:rPr>
                <a:t>Project</a:t>
              </a:r>
              <a:endParaRPr dirty="0">
                <a:solidFill>
                  <a:schemeClr val="bg2"/>
                </a:solidFill>
                <a:latin typeface="Audiowide" panose="020B0604020202020204" charset="0"/>
              </a:endParaRPr>
            </a:p>
          </p:txBody>
        </p:sp>
        <p:sp>
          <p:nvSpPr>
            <p:cNvPr id="4" name="Google Shape;4295;p66">
              <a:extLst>
                <a:ext uri="{FF2B5EF4-FFF2-40B4-BE49-F238E27FC236}">
                  <a16:creationId xmlns:a16="http://schemas.microsoft.com/office/drawing/2014/main" id="{414B4D55-EFAA-5FEA-E0AA-77C3DD0A15A5}"/>
                </a:ext>
              </a:extLst>
            </p:cNvPr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/>
                  </a:solidFill>
                  <a:latin typeface="Audiowide" panose="020B0604020202020204" charset="0"/>
                </a:rPr>
                <a:t>Phase 2</a:t>
              </a:r>
              <a:endParaRPr dirty="0">
                <a:solidFill>
                  <a:schemeClr val="bg2"/>
                </a:solidFill>
                <a:latin typeface="Audiowide" panose="020B0604020202020204" charset="0"/>
              </a:endParaRPr>
            </a:p>
          </p:txBody>
        </p:sp>
        <p:sp>
          <p:nvSpPr>
            <p:cNvPr id="5" name="Google Shape;4296;p66">
              <a:extLst>
                <a:ext uri="{FF2B5EF4-FFF2-40B4-BE49-F238E27FC236}">
                  <a16:creationId xmlns:a16="http://schemas.microsoft.com/office/drawing/2014/main" id="{79954F92-5FDA-82C8-4EC1-B10219A88A28}"/>
                </a:ext>
              </a:extLst>
            </p:cNvPr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/>
                  </a:solidFill>
                  <a:latin typeface="Audiowide" panose="020B0604020202020204" charset="0"/>
                </a:rPr>
                <a:t>Phase 1</a:t>
              </a:r>
              <a:endParaRPr dirty="0">
                <a:solidFill>
                  <a:schemeClr val="bg2"/>
                </a:solidFill>
                <a:latin typeface="Audiowide" panose="020B0604020202020204" charset="0"/>
              </a:endParaRPr>
            </a:p>
          </p:txBody>
        </p:sp>
        <p:sp>
          <p:nvSpPr>
            <p:cNvPr id="6" name="Google Shape;4297;p66">
              <a:extLst>
                <a:ext uri="{FF2B5EF4-FFF2-40B4-BE49-F238E27FC236}">
                  <a16:creationId xmlns:a16="http://schemas.microsoft.com/office/drawing/2014/main" id="{3E7DB218-E616-CEE5-9D75-34E6B777907F}"/>
                </a:ext>
              </a:extLst>
            </p:cNvPr>
            <p:cNvSpPr/>
            <p:nvPr/>
          </p:nvSpPr>
          <p:spPr>
            <a:xfrm>
              <a:off x="1075685" y="4328701"/>
              <a:ext cx="1649815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  <a:latin typeface="Audiowide" panose="020B0604020202020204" charset="0"/>
                </a:rPr>
                <a:t>Pre-processing</a:t>
              </a:r>
              <a:endParaRPr dirty="0">
                <a:solidFill>
                  <a:schemeClr val="tx1"/>
                </a:solidFill>
                <a:latin typeface="Audiowide" panose="020B0604020202020204" charset="0"/>
              </a:endParaRPr>
            </a:p>
          </p:txBody>
        </p:sp>
        <p:sp>
          <p:nvSpPr>
            <p:cNvPr id="7" name="Google Shape;4298;p66">
              <a:extLst>
                <a:ext uri="{FF2B5EF4-FFF2-40B4-BE49-F238E27FC236}">
                  <a16:creationId xmlns:a16="http://schemas.microsoft.com/office/drawing/2014/main" id="{B3C25DA7-5513-BB13-8584-5556830912BC}"/>
                </a:ext>
              </a:extLst>
            </p:cNvPr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  <a:latin typeface="Audiowide" panose="020B0604020202020204" charset="0"/>
                </a:rPr>
                <a:t>Training</a:t>
              </a:r>
              <a:endParaRPr dirty="0">
                <a:solidFill>
                  <a:schemeClr val="tx1"/>
                </a:solidFill>
                <a:latin typeface="Audiowide" panose="020B0604020202020204" charset="0"/>
              </a:endParaRPr>
            </a:p>
          </p:txBody>
        </p:sp>
        <p:sp>
          <p:nvSpPr>
            <p:cNvPr id="8" name="Google Shape;4299;p66">
              <a:extLst>
                <a:ext uri="{FF2B5EF4-FFF2-40B4-BE49-F238E27FC236}">
                  <a16:creationId xmlns:a16="http://schemas.microsoft.com/office/drawing/2014/main" id="{96013351-CE36-ED51-BE41-F7D10358C901}"/>
                </a:ext>
              </a:extLst>
            </p:cNvPr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  <a:latin typeface="Audiowide" panose="020B0604020202020204" charset="0"/>
                </a:rPr>
                <a:t>GUI</a:t>
              </a:r>
              <a:endParaRPr dirty="0">
                <a:solidFill>
                  <a:schemeClr val="tx1"/>
                </a:solidFill>
                <a:latin typeface="Audiowide" panose="020B0604020202020204" charset="0"/>
              </a:endParaRPr>
            </a:p>
          </p:txBody>
        </p:sp>
        <p:sp>
          <p:nvSpPr>
            <p:cNvPr id="9" name="Google Shape;4300;p66">
              <a:extLst>
                <a:ext uri="{FF2B5EF4-FFF2-40B4-BE49-F238E27FC236}">
                  <a16:creationId xmlns:a16="http://schemas.microsoft.com/office/drawing/2014/main" id="{A9485F83-CEC7-CA33-B381-7E0970F3CBA9}"/>
                </a:ext>
              </a:extLst>
            </p:cNvPr>
            <p:cNvSpPr/>
            <p:nvPr/>
          </p:nvSpPr>
          <p:spPr>
            <a:xfrm>
              <a:off x="6418494" y="4328701"/>
              <a:ext cx="169786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  <a:latin typeface="Audiowide" panose="020B0604020202020204" charset="0"/>
                </a:rPr>
                <a:t>Integration and Testing</a:t>
              </a:r>
              <a:endParaRPr dirty="0">
                <a:solidFill>
                  <a:schemeClr val="tx1"/>
                </a:solidFill>
                <a:latin typeface="Audiowide" panose="020B0604020202020204" charset="0"/>
              </a:endParaRPr>
            </a:p>
          </p:txBody>
        </p:sp>
        <p:cxnSp>
          <p:nvCxnSpPr>
            <p:cNvPr id="10" name="Google Shape;4301;p66">
              <a:extLst>
                <a:ext uri="{FF2B5EF4-FFF2-40B4-BE49-F238E27FC236}">
                  <a16:creationId xmlns:a16="http://schemas.microsoft.com/office/drawing/2014/main" id="{599C897E-8814-C4EC-5D2E-0A7A94FA323F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4302;p66">
              <a:extLst>
                <a:ext uri="{FF2B5EF4-FFF2-40B4-BE49-F238E27FC236}">
                  <a16:creationId xmlns:a16="http://schemas.microsoft.com/office/drawing/2014/main" id="{F181E0B4-CCAB-3673-6F36-5FB50244FECE}"/>
                </a:ext>
              </a:extLst>
            </p:cNvPr>
            <p:cNvCxnSpPr>
              <a:stCxn id="5" idx="0"/>
              <a:endCxn id="3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4303;p66">
              <a:extLst>
                <a:ext uri="{FF2B5EF4-FFF2-40B4-BE49-F238E27FC236}">
                  <a16:creationId xmlns:a16="http://schemas.microsoft.com/office/drawing/2014/main" id="{1645E9EE-52BC-F4DC-D9A9-B87A7D9CFB07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4304;p66">
              <a:extLst>
                <a:ext uri="{FF2B5EF4-FFF2-40B4-BE49-F238E27FC236}">
                  <a16:creationId xmlns:a16="http://schemas.microsoft.com/office/drawing/2014/main" id="{0B89B770-4737-0555-3360-A80EB8D19C9F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rot="5400000" flipH="1" flipV="1">
              <a:off x="2122544" y="3649548"/>
              <a:ext cx="457201" cy="90110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4305;p66">
              <a:extLst>
                <a:ext uri="{FF2B5EF4-FFF2-40B4-BE49-F238E27FC236}">
                  <a16:creationId xmlns:a16="http://schemas.microsoft.com/office/drawing/2014/main" id="{FCBD77AA-E734-A5A7-1AED-5C1772815E09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rot="16200000" flipH="1">
              <a:off x="6576257" y="3637534"/>
              <a:ext cx="457201" cy="92513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4306;p66">
              <a:extLst>
                <a:ext uri="{FF2B5EF4-FFF2-40B4-BE49-F238E27FC236}">
                  <a16:creationId xmlns:a16="http://schemas.microsoft.com/office/drawing/2014/main" id="{45AE67AC-7F70-B230-C3B4-F4D2348C4D6E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58689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"/>
          <p:cNvSpPr/>
          <p:nvPr/>
        </p:nvSpPr>
        <p:spPr>
          <a:xfrm>
            <a:off x="1644613" y="1563430"/>
            <a:ext cx="2280122" cy="1929172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6"/>
          <p:cNvSpPr txBox="1">
            <a:spLocks noGrp="1"/>
          </p:cNvSpPr>
          <p:nvPr>
            <p:ph type="title"/>
          </p:nvPr>
        </p:nvSpPr>
        <p:spPr>
          <a:xfrm>
            <a:off x="4008071" y="2163260"/>
            <a:ext cx="3938893" cy="10743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 Training and Evaluation</a:t>
            </a:r>
            <a:endParaRPr sz="3200" dirty="0"/>
          </a:p>
        </p:txBody>
      </p:sp>
      <p:sp>
        <p:nvSpPr>
          <p:cNvPr id="512" name="Google Shape;512;p36"/>
          <p:cNvSpPr txBox="1">
            <a:spLocks noGrp="1"/>
          </p:cNvSpPr>
          <p:nvPr>
            <p:ph type="title" idx="2"/>
          </p:nvPr>
        </p:nvSpPr>
        <p:spPr>
          <a:xfrm>
            <a:off x="1886047" y="1970745"/>
            <a:ext cx="1728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Phase 01</a:t>
            </a:r>
            <a:endParaRPr sz="3200" dirty="0"/>
          </a:p>
        </p:txBody>
      </p:sp>
      <p:grpSp>
        <p:nvGrpSpPr>
          <p:cNvPr id="513" name="Google Shape;513;p36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514" name="Google Shape;514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6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521" name="Google Shape;521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6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525" name="Google Shape;525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6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529" name="Google Shape;529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6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533" name="Google Shape;533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6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537" name="Google Shape;537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6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541" name="Google Shape;541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25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Phase 1</a:t>
            </a:r>
            <a:endParaRPr dirty="0"/>
          </a:p>
        </p:txBody>
      </p:sp>
      <p:sp>
        <p:nvSpPr>
          <p:cNvPr id="662" name="Google Shape;662;p39"/>
          <p:cNvSpPr txBox="1">
            <a:spLocks noGrp="1"/>
          </p:cNvSpPr>
          <p:nvPr>
            <p:ph type="title"/>
          </p:nvPr>
        </p:nvSpPr>
        <p:spPr>
          <a:xfrm>
            <a:off x="1479785" y="1383024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Preprocessing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1479785" y="1615709"/>
            <a:ext cx="5943600" cy="3122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Reshape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Reshaping from 299x299 to 224x224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Gray-scaling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Improving contrast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Histogram Equalization (HE)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en-US" sz="2000" dirty="0"/>
              <a:t>Improves overall contrast of CXRs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Contrast Limited Adaptive HE (CLAHE)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en-US" sz="2000" dirty="0"/>
              <a:t>Improves contrast around ribs and collar bones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F05BE-A9E5-64DF-5691-82955D3B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09" y="2722234"/>
            <a:ext cx="921123" cy="921123"/>
          </a:xfrm>
          <a:prstGeom prst="rect">
            <a:avLst/>
          </a:prstGeom>
        </p:spPr>
      </p:pic>
      <p:sp>
        <p:nvSpPr>
          <p:cNvPr id="1301" name="Google Shape;1301;p5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2" name="Google Shape;1302;p54"/>
          <p:cNvCxnSpPr>
            <a:cxnSpLocks/>
          </p:cNvCxnSpPr>
          <p:nvPr/>
        </p:nvCxnSpPr>
        <p:spPr>
          <a:xfrm>
            <a:off x="1676797" y="3238627"/>
            <a:ext cx="593337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303" name="Google Shape;1303;p5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 (Continued)</a:t>
            </a:r>
            <a:endParaRPr dirty="0"/>
          </a:p>
        </p:txBody>
      </p:sp>
      <p:sp>
        <p:nvSpPr>
          <p:cNvPr id="1304" name="Google Shape;1304;p54"/>
          <p:cNvSpPr txBox="1"/>
          <p:nvPr/>
        </p:nvSpPr>
        <p:spPr>
          <a:xfrm>
            <a:off x="3598070" y="2323122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HE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08" name="Google Shape;1308;p54"/>
          <p:cNvSpPr txBox="1"/>
          <p:nvPr/>
        </p:nvSpPr>
        <p:spPr>
          <a:xfrm>
            <a:off x="1960260" y="3995164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Reshaping </a:t>
            </a:r>
            <a:r>
              <a:rPr lang="en" sz="18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to 224X224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09" name="Google Shape;1309;p54"/>
          <p:cNvSpPr txBox="1"/>
          <p:nvPr/>
        </p:nvSpPr>
        <p:spPr>
          <a:xfrm>
            <a:off x="578970" y="3538493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299x299</a:t>
            </a:r>
            <a:endParaRPr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0" name="Google Shape;1310;p54"/>
          <p:cNvSpPr txBox="1"/>
          <p:nvPr/>
        </p:nvSpPr>
        <p:spPr>
          <a:xfrm>
            <a:off x="5211744" y="3744377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CLAHE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1312" name="Google Shape;1312;p54"/>
          <p:cNvGrpSpPr/>
          <p:nvPr/>
        </p:nvGrpSpPr>
        <p:grpSpPr>
          <a:xfrm>
            <a:off x="8646132" y="277996"/>
            <a:ext cx="288601" cy="1096693"/>
            <a:chOff x="1006700" y="2603975"/>
            <a:chExt cx="55450" cy="210700"/>
          </a:xfrm>
        </p:grpSpPr>
        <p:sp>
          <p:nvSpPr>
            <p:cNvPr id="1313" name="Google Shape;1313;p5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4"/>
          <p:cNvGrpSpPr/>
          <p:nvPr/>
        </p:nvGrpSpPr>
        <p:grpSpPr>
          <a:xfrm>
            <a:off x="397597" y="4245563"/>
            <a:ext cx="760896" cy="707727"/>
            <a:chOff x="827350" y="3629733"/>
            <a:chExt cx="1431600" cy="1332067"/>
          </a:xfrm>
        </p:grpSpPr>
        <p:sp>
          <p:nvSpPr>
            <p:cNvPr id="1320" name="Google Shape;1320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54"/>
          <p:cNvGrpSpPr/>
          <p:nvPr/>
        </p:nvGrpSpPr>
        <p:grpSpPr>
          <a:xfrm>
            <a:off x="228807" y="3730250"/>
            <a:ext cx="420891" cy="391495"/>
            <a:chOff x="827350" y="3629733"/>
            <a:chExt cx="1431600" cy="1332067"/>
          </a:xfrm>
        </p:grpSpPr>
        <p:sp>
          <p:nvSpPr>
            <p:cNvPr id="1324" name="Google Shape;1324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28" name="Google Shape;1328;p54"/>
          <p:cNvCxnSpPr>
            <a:cxnSpLocks/>
          </p:cNvCxnSpPr>
          <p:nvPr/>
        </p:nvCxnSpPr>
        <p:spPr>
          <a:xfrm rot="10800000">
            <a:off x="2977397" y="2581877"/>
            <a:ext cx="0" cy="116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54"/>
          <p:cNvCxnSpPr>
            <a:cxnSpLocks/>
          </p:cNvCxnSpPr>
          <p:nvPr/>
        </p:nvCxnSpPr>
        <p:spPr>
          <a:xfrm rot="10800000">
            <a:off x="4591072" y="2669477"/>
            <a:ext cx="0" cy="116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54"/>
          <p:cNvCxnSpPr>
            <a:cxnSpLocks/>
            <a:stCxn id="1310" idx="0"/>
          </p:cNvCxnSpPr>
          <p:nvPr/>
        </p:nvCxnSpPr>
        <p:spPr>
          <a:xfrm rot="10800000">
            <a:off x="6204744" y="2581877"/>
            <a:ext cx="0" cy="116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53BA97-5515-76CE-7B1D-64F0048F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38" y="1767335"/>
            <a:ext cx="775821" cy="775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6F059-2AB7-7038-705F-CE5FF6D54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672" y="3831978"/>
            <a:ext cx="775820" cy="770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02633-B663-B304-0080-A0E8845D0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335" y="1828296"/>
            <a:ext cx="737174" cy="753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35C4F-B5C5-09AF-E490-EE237D6FA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992" y="2805886"/>
            <a:ext cx="737174" cy="753820"/>
          </a:xfrm>
          <a:prstGeom prst="rect">
            <a:avLst/>
          </a:prstGeom>
        </p:spPr>
      </p:pic>
      <p:sp>
        <p:nvSpPr>
          <p:cNvPr id="13" name="Google Shape;1309;p54">
            <a:extLst>
              <a:ext uri="{FF2B5EF4-FFF2-40B4-BE49-F238E27FC236}">
                <a16:creationId xmlns:a16="http://schemas.microsoft.com/office/drawing/2014/main" id="{A7082F3B-C203-4DBA-6F04-AEA6F1FA7D3C}"/>
              </a:ext>
            </a:extLst>
          </p:cNvPr>
          <p:cNvSpPr txBox="1"/>
          <p:nvPr/>
        </p:nvSpPr>
        <p:spPr>
          <a:xfrm>
            <a:off x="6997579" y="346787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224x224</a:t>
            </a:r>
            <a:endParaRPr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4DD09-9249-3953-AEE7-E6FBA2811C49}"/>
              </a:ext>
            </a:extLst>
          </p:cNvPr>
          <p:cNvSpPr txBox="1"/>
          <p:nvPr/>
        </p:nvSpPr>
        <p:spPr>
          <a:xfrm>
            <a:off x="-14805" y="4892414"/>
            <a:ext cx="3944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Karla" panose="020B0604020202020204" pitchFamily="2" charset="0"/>
              </a:rPr>
              <a:t>Source of Input Image: </a:t>
            </a:r>
            <a:r>
              <a:rPr lang="en-US" sz="900" b="0" i="0" u="none" strike="noStrike" baseline="0" dirty="0">
                <a:solidFill>
                  <a:schemeClr val="bg1"/>
                </a:solidFill>
                <a:latin typeface="Karla" panose="020B0604020202020204" pitchFamily="2" charset="0"/>
              </a:rPr>
              <a:t>COVID-19 Chest Radiography dataset</a:t>
            </a:r>
            <a:r>
              <a:rPr lang="en-US" sz="900" b="0" i="0" u="none" strike="noStrike" baseline="30000" dirty="0">
                <a:solidFill>
                  <a:schemeClr val="bg1"/>
                </a:solidFill>
                <a:latin typeface="Karla" panose="020B0604020202020204" pitchFamily="2" charset="0"/>
              </a:rPr>
              <a:t>[3]</a:t>
            </a:r>
            <a:endParaRPr lang="en-US" sz="900" dirty="0">
              <a:solidFill>
                <a:schemeClr val="bg1"/>
              </a:solidFill>
              <a:latin typeface="Karla" panose="020B06040202020202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7C49C-BDED-5CEA-B020-BA71FC95D03F}"/>
              </a:ext>
            </a:extLst>
          </p:cNvPr>
          <p:cNvSpPr txBox="1"/>
          <p:nvPr/>
        </p:nvSpPr>
        <p:spPr>
          <a:xfrm>
            <a:off x="811188" y="1241441"/>
            <a:ext cx="7409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udiowide" panose="020B0604020202020204" charset="0"/>
              </a:rPr>
              <a:t>Images at each step of preprocessing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5023D3-DB77-DA77-AF14-2CD9492EE261}"/>
              </a:ext>
            </a:extLst>
          </p:cNvPr>
          <p:cNvSpPr txBox="1"/>
          <p:nvPr/>
        </p:nvSpPr>
        <p:spPr>
          <a:xfrm>
            <a:off x="1358516" y="2457819"/>
            <a:ext cx="564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Karla" panose="020B0604020202020204" pitchFamily="2" charset="0"/>
              </a:rPr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56BDC-9696-B71A-AFFC-4CA4CD298D88}"/>
              </a:ext>
            </a:extLst>
          </p:cNvPr>
          <p:cNvSpPr txBox="1"/>
          <p:nvPr/>
        </p:nvSpPr>
        <p:spPr>
          <a:xfrm>
            <a:off x="7750263" y="2518872"/>
            <a:ext cx="564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Karla" panose="020B0604020202020204" pitchFamily="2" charset="0"/>
              </a:rPr>
              <a:t>Output</a:t>
            </a:r>
          </a:p>
        </p:txBody>
      </p:sp>
      <p:sp>
        <p:nvSpPr>
          <p:cNvPr id="2" name="Google Shape;1309;p54">
            <a:extLst>
              <a:ext uri="{FF2B5EF4-FFF2-40B4-BE49-F238E27FC236}">
                <a16:creationId xmlns:a16="http://schemas.microsoft.com/office/drawing/2014/main" id="{966481ED-EEA6-9216-FC48-D3F681BF83E7}"/>
              </a:ext>
            </a:extLst>
          </p:cNvPr>
          <p:cNvSpPr txBox="1"/>
          <p:nvPr/>
        </p:nvSpPr>
        <p:spPr>
          <a:xfrm>
            <a:off x="1984511" y="243611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224x224</a:t>
            </a:r>
            <a:endParaRPr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42041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4" grpId="0"/>
      <p:bldP spid="1308" grpId="0"/>
      <p:bldP spid="1309" grpId="0"/>
      <p:bldP spid="1310" grpId="0"/>
      <p:bldP spid="13" grpId="0"/>
      <p:bldP spid="16" grpId="0"/>
      <p:bldP spid="1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Phase 1 (Continued)</a:t>
            </a:r>
            <a:endParaRPr dirty="0"/>
          </a:p>
        </p:txBody>
      </p:sp>
      <p:sp>
        <p:nvSpPr>
          <p:cNvPr id="662" name="Google Shape;662;p39"/>
          <p:cNvSpPr txBox="1">
            <a:spLocks noGrp="1"/>
          </p:cNvSpPr>
          <p:nvPr>
            <p:ph type="title"/>
          </p:nvPr>
        </p:nvSpPr>
        <p:spPr>
          <a:xfrm>
            <a:off x="1479785" y="1438365"/>
            <a:ext cx="6699782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C</a:t>
            </a:r>
            <a:r>
              <a:rPr lang="en-US" sz="2400" dirty="0">
                <a:solidFill>
                  <a:schemeClr val="accent1"/>
                </a:solidFill>
              </a:rPr>
              <a:t>h</a:t>
            </a:r>
            <a:r>
              <a:rPr lang="en" sz="2400" dirty="0">
                <a:solidFill>
                  <a:schemeClr val="accent1"/>
                </a:solidFill>
              </a:rPr>
              <a:t>oice of DNN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1362089" y="1615710"/>
            <a:ext cx="6817478" cy="3122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u="sng" dirty="0"/>
              <a:t>Convolutional Neural Network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Lower number of parameters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Required lesser computation power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Enables Transfer Learning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Designed specifically for Image processing and object 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Comparison with other classifiers (Image Processing) </a:t>
            </a:r>
            <a:r>
              <a:rPr lang="en-US" sz="1800" baseline="30000" dirty="0"/>
              <a:t>[10]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CNNs had 99% accuracy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SVMs had 91% accuracy</a:t>
            </a: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202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Phase 1 (Continued)</a:t>
            </a:r>
            <a:endParaRPr dirty="0"/>
          </a:p>
        </p:txBody>
      </p:sp>
      <p:sp>
        <p:nvSpPr>
          <p:cNvPr id="662" name="Google Shape;662;p39"/>
          <p:cNvSpPr txBox="1">
            <a:spLocks noGrp="1"/>
          </p:cNvSpPr>
          <p:nvPr>
            <p:ph type="title"/>
          </p:nvPr>
        </p:nvSpPr>
        <p:spPr>
          <a:xfrm>
            <a:off x="1479785" y="1438365"/>
            <a:ext cx="6699782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Choice of Network Architecture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1362089" y="1615710"/>
            <a:ext cx="6817478" cy="3122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Family of ResNet architectures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Performs best is existing literature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Shows promising results</a:t>
            </a:r>
            <a:br>
              <a:rPr lang="en-US" sz="1800" dirty="0"/>
            </a:b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Comparison with other network architectures </a:t>
            </a:r>
            <a:r>
              <a:rPr lang="en-US" sz="1800" baseline="30000" dirty="0"/>
              <a:t>[8]</a:t>
            </a: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61E794-FB01-5F0B-872A-6EA3364E7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20773"/>
              </p:ext>
            </p:extLst>
          </p:nvPr>
        </p:nvGraphicFramePr>
        <p:xfrm>
          <a:off x="1404446" y="3126657"/>
          <a:ext cx="6699782" cy="161125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349891">
                  <a:extLst>
                    <a:ext uri="{9D8B030D-6E8A-4147-A177-3AD203B41FA5}">
                      <a16:colId xmlns:a16="http://schemas.microsoft.com/office/drawing/2014/main" val="1367846773"/>
                    </a:ext>
                  </a:extLst>
                </a:gridCol>
                <a:gridCol w="3349891">
                  <a:extLst>
                    <a:ext uri="{9D8B030D-6E8A-4147-A177-3AD203B41FA5}">
                      <a16:colId xmlns:a16="http://schemas.microsoft.com/office/drawing/2014/main" val="4199208967"/>
                    </a:ext>
                  </a:extLst>
                </a:gridCol>
              </a:tblGrid>
              <a:tr h="26121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Model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Accuracy (%)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86310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VGG-19, DenseNet-201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90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058028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COVID-PEN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96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08541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DenseNet-201 + ResNet50V2 + InceptionV3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91.62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931553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VGG19, ResNet152Xception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96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287474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ResNet-34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98.34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747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763010-8D8E-2A6C-02F8-9AD814D8A510}"/>
              </a:ext>
            </a:extLst>
          </p:cNvPr>
          <p:cNvSpPr txBox="1"/>
          <p:nvPr/>
        </p:nvSpPr>
        <p:spPr>
          <a:xfrm>
            <a:off x="2203031" y="4720159"/>
            <a:ext cx="4689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Table 2: Comparison of ResNet-34 with other architectures </a:t>
            </a:r>
            <a:r>
              <a:rPr lang="en-US" sz="1000" baseline="30000" dirty="0">
                <a:solidFill>
                  <a:schemeClr val="bg1"/>
                </a:solidFill>
              </a:rPr>
              <a:t>[8]</a:t>
            </a:r>
            <a:endParaRPr lang="en-PK" sz="1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24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Phase 1 (Continued)</a:t>
            </a:r>
            <a:endParaRPr dirty="0"/>
          </a:p>
        </p:txBody>
      </p:sp>
      <p:sp>
        <p:nvSpPr>
          <p:cNvPr id="662" name="Google Shape;662;p39"/>
          <p:cNvSpPr txBox="1">
            <a:spLocks noGrp="1"/>
          </p:cNvSpPr>
          <p:nvPr>
            <p:ph type="title"/>
          </p:nvPr>
        </p:nvSpPr>
        <p:spPr>
          <a:xfrm>
            <a:off x="1479785" y="1438365"/>
            <a:ext cx="6699782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ResNet Architecture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1362089" y="1615711"/>
            <a:ext cx="6817478" cy="401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Family of ResNet architectures selected for research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61E794-FB01-5F0B-872A-6EA3364E7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54018"/>
              </p:ext>
            </p:extLst>
          </p:nvPr>
        </p:nvGraphicFramePr>
        <p:xfrm>
          <a:off x="1362089" y="2121930"/>
          <a:ext cx="6699782" cy="134125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349891">
                  <a:extLst>
                    <a:ext uri="{9D8B030D-6E8A-4147-A177-3AD203B41FA5}">
                      <a16:colId xmlns:a16="http://schemas.microsoft.com/office/drawing/2014/main" val="1367846773"/>
                    </a:ext>
                  </a:extLst>
                </a:gridCol>
                <a:gridCol w="3349891">
                  <a:extLst>
                    <a:ext uri="{9D8B030D-6E8A-4147-A177-3AD203B41FA5}">
                      <a16:colId xmlns:a16="http://schemas.microsoft.com/office/drawing/2014/main" val="4199208967"/>
                    </a:ext>
                  </a:extLst>
                </a:gridCol>
              </a:tblGrid>
              <a:tr h="26121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Model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Number of parameters (in millions)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86310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ResNet-50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25.6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058028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ResNet-101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44.5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08541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ResNet-152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58.5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931553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ResNet-200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63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287474"/>
                  </a:ext>
                </a:extLst>
              </a:tr>
            </a:tbl>
          </a:graphicData>
        </a:graphic>
      </p:graphicFrame>
      <p:sp>
        <p:nvSpPr>
          <p:cNvPr id="2" name="Google Shape;663;p39">
            <a:extLst>
              <a:ext uri="{FF2B5EF4-FFF2-40B4-BE49-F238E27FC236}">
                <a16:creationId xmlns:a16="http://schemas.microsoft.com/office/drawing/2014/main" id="{6E8D7051-2F11-306C-CE04-70A3A1E1B2A4}"/>
              </a:ext>
            </a:extLst>
          </p:cNvPr>
          <p:cNvSpPr txBox="1">
            <a:spLocks/>
          </p:cNvSpPr>
          <p:nvPr/>
        </p:nvSpPr>
        <p:spPr>
          <a:xfrm>
            <a:off x="1375944" y="3520714"/>
            <a:ext cx="6817478" cy="40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Additional Architectures selected for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0D1EBE-B35A-D626-D094-077D06E6A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537372"/>
              </p:ext>
            </p:extLst>
          </p:nvPr>
        </p:nvGraphicFramePr>
        <p:xfrm>
          <a:off x="1375944" y="3921846"/>
          <a:ext cx="6699782" cy="107124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349891">
                  <a:extLst>
                    <a:ext uri="{9D8B030D-6E8A-4147-A177-3AD203B41FA5}">
                      <a16:colId xmlns:a16="http://schemas.microsoft.com/office/drawing/2014/main" val="1367846773"/>
                    </a:ext>
                  </a:extLst>
                </a:gridCol>
                <a:gridCol w="3349891">
                  <a:extLst>
                    <a:ext uri="{9D8B030D-6E8A-4147-A177-3AD203B41FA5}">
                      <a16:colId xmlns:a16="http://schemas.microsoft.com/office/drawing/2014/main" val="4199208967"/>
                    </a:ext>
                  </a:extLst>
                </a:gridCol>
              </a:tblGrid>
              <a:tr h="26121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Model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Number of parameters (in millions)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86310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EfficientNetB7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66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058028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EfficientNetB6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43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08541"/>
                  </a:ext>
                </a:extLst>
              </a:tr>
              <a:tr h="270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InceptionV3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</a:t>
                      </a:r>
                      <a:endParaRPr lang="en-PK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931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32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 build="p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8BA2C1E-1F2F-1752-5C82-2D6B9F13573D}"/>
              </a:ext>
            </a:extLst>
          </p:cNvPr>
          <p:cNvGrpSpPr/>
          <p:nvPr/>
        </p:nvGrpSpPr>
        <p:grpSpPr>
          <a:xfrm>
            <a:off x="5180099" y="2456990"/>
            <a:ext cx="817993" cy="87187"/>
            <a:chOff x="1369238" y="1253689"/>
            <a:chExt cx="817993" cy="87187"/>
          </a:xfrm>
        </p:grpSpPr>
        <p:sp>
          <p:nvSpPr>
            <p:cNvPr id="31" name="Straight Connector 3">
              <a:extLst>
                <a:ext uri="{FF2B5EF4-FFF2-40B4-BE49-F238E27FC236}">
                  <a16:creationId xmlns:a16="http://schemas.microsoft.com/office/drawing/2014/main" id="{955477A8-900B-4673-836B-24E0C7FE16B8}"/>
                </a:ext>
              </a:extLst>
            </p:cNvPr>
            <p:cNvSpPr/>
            <p:nvPr/>
          </p:nvSpPr>
          <p:spPr>
            <a:xfrm rot="1443789">
              <a:off x="1369238" y="1253689"/>
              <a:ext cx="817993" cy="871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3593"/>
                  </a:moveTo>
                  <a:lnTo>
                    <a:pt x="817993" y="43593"/>
                  </a:lnTo>
                </a:path>
              </a:pathLst>
            </a:custGeom>
            <a:noFill/>
          </p:spPr>
          <p:style>
            <a:lnRef idx="1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Straight Connector 4">
              <a:extLst>
                <a:ext uri="{FF2B5EF4-FFF2-40B4-BE49-F238E27FC236}">
                  <a16:creationId xmlns:a16="http://schemas.microsoft.com/office/drawing/2014/main" id="{9FCB0B83-FC3B-065E-F4C7-99A094D176A0}"/>
                </a:ext>
              </a:extLst>
            </p:cNvPr>
            <p:cNvSpPr txBox="1"/>
            <p:nvPr/>
          </p:nvSpPr>
          <p:spPr>
            <a:xfrm rot="1443789">
              <a:off x="1757785" y="1276833"/>
              <a:ext cx="40899" cy="408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Training</a:t>
            </a:r>
            <a:endParaRPr dirty="0"/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A832A9-7B23-4584-2E4A-7D6885909254}"/>
              </a:ext>
            </a:extLst>
          </p:cNvPr>
          <p:cNvSpPr txBox="1"/>
          <p:nvPr/>
        </p:nvSpPr>
        <p:spPr>
          <a:xfrm>
            <a:off x="1310019" y="1254733"/>
            <a:ext cx="456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Karla" panose="020B0604020202020204" pitchFamily="2" charset="0"/>
              </a:rPr>
              <a:t>Splitting the dataset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17F71F-D943-EDF0-37B2-1DDE25B50EF2}"/>
              </a:ext>
            </a:extLst>
          </p:cNvPr>
          <p:cNvGrpSpPr/>
          <p:nvPr/>
        </p:nvGrpSpPr>
        <p:grpSpPr>
          <a:xfrm>
            <a:off x="1684157" y="2531021"/>
            <a:ext cx="1402916" cy="527017"/>
            <a:chOff x="1865" y="867008"/>
            <a:chExt cx="1402916" cy="52701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4F205B-108B-FA3F-6998-443A8F7A7D93}"/>
                </a:ext>
              </a:extLst>
            </p:cNvPr>
            <p:cNvSpPr/>
            <p:nvPr/>
          </p:nvSpPr>
          <p:spPr>
            <a:xfrm>
              <a:off x="1865" y="867008"/>
              <a:ext cx="1402916" cy="5270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C913216B-C1EE-36A4-2529-C42794623263}"/>
                </a:ext>
              </a:extLst>
            </p:cNvPr>
            <p:cNvSpPr txBox="1"/>
            <p:nvPr/>
          </p:nvSpPr>
          <p:spPr>
            <a:xfrm>
              <a:off x="17301" y="882444"/>
              <a:ext cx="1372044" cy="4961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13822 CXRs 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(COVID + Normal)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C808B2-D73E-B38D-2C05-5CF2F266BD3A}"/>
              </a:ext>
            </a:extLst>
          </p:cNvPr>
          <p:cNvGrpSpPr/>
          <p:nvPr/>
        </p:nvGrpSpPr>
        <p:grpSpPr>
          <a:xfrm>
            <a:off x="3051317" y="2519318"/>
            <a:ext cx="817993" cy="87187"/>
            <a:chOff x="1369238" y="920157"/>
            <a:chExt cx="817993" cy="87187"/>
          </a:xfrm>
        </p:grpSpPr>
        <p:sp>
          <p:nvSpPr>
            <p:cNvPr id="13" name="Straight Connector 3">
              <a:extLst>
                <a:ext uri="{FF2B5EF4-FFF2-40B4-BE49-F238E27FC236}">
                  <a16:creationId xmlns:a16="http://schemas.microsoft.com/office/drawing/2014/main" id="{3196D966-6825-5830-8C26-90ACA42A6B5C}"/>
                </a:ext>
              </a:extLst>
            </p:cNvPr>
            <p:cNvSpPr/>
            <p:nvPr/>
          </p:nvSpPr>
          <p:spPr>
            <a:xfrm rot="20156211">
              <a:off x="1369238" y="920157"/>
              <a:ext cx="817993" cy="871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3593"/>
                  </a:moveTo>
                  <a:lnTo>
                    <a:pt x="817993" y="43593"/>
                  </a:lnTo>
                </a:path>
              </a:pathLst>
            </a:custGeom>
            <a:noFill/>
          </p:spPr>
          <p:style>
            <a:lnRef idx="1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Straight Connector 4">
              <a:extLst>
                <a:ext uri="{FF2B5EF4-FFF2-40B4-BE49-F238E27FC236}">
                  <a16:creationId xmlns:a16="http://schemas.microsoft.com/office/drawing/2014/main" id="{0556EA15-049F-01BA-D2F5-512A900E8C13}"/>
                </a:ext>
              </a:extLst>
            </p:cNvPr>
            <p:cNvSpPr txBox="1"/>
            <p:nvPr/>
          </p:nvSpPr>
          <p:spPr>
            <a:xfrm rot="20156211">
              <a:off x="1757785" y="943301"/>
              <a:ext cx="40899" cy="408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32ECCF-AEA9-C6E9-9ED5-18F1E72560F0}"/>
              </a:ext>
            </a:extLst>
          </p:cNvPr>
          <p:cNvGrpSpPr/>
          <p:nvPr/>
        </p:nvGrpSpPr>
        <p:grpSpPr>
          <a:xfrm>
            <a:off x="3049705" y="2857635"/>
            <a:ext cx="817993" cy="87187"/>
            <a:chOff x="1369238" y="1253689"/>
            <a:chExt cx="817993" cy="87187"/>
          </a:xfrm>
        </p:grpSpPr>
        <p:sp>
          <p:nvSpPr>
            <p:cNvPr id="16" name="Straight Connector 3">
              <a:extLst>
                <a:ext uri="{FF2B5EF4-FFF2-40B4-BE49-F238E27FC236}">
                  <a16:creationId xmlns:a16="http://schemas.microsoft.com/office/drawing/2014/main" id="{C01896BD-6936-2CA8-25B4-49A5E076A833}"/>
                </a:ext>
              </a:extLst>
            </p:cNvPr>
            <p:cNvSpPr/>
            <p:nvPr/>
          </p:nvSpPr>
          <p:spPr>
            <a:xfrm rot="1443789">
              <a:off x="1369238" y="1253689"/>
              <a:ext cx="817993" cy="871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3593"/>
                  </a:moveTo>
                  <a:lnTo>
                    <a:pt x="817993" y="43593"/>
                  </a:lnTo>
                </a:path>
              </a:pathLst>
            </a:custGeom>
            <a:noFill/>
          </p:spPr>
          <p:style>
            <a:lnRef idx="1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Straight Connector 4">
              <a:extLst>
                <a:ext uri="{FF2B5EF4-FFF2-40B4-BE49-F238E27FC236}">
                  <a16:creationId xmlns:a16="http://schemas.microsoft.com/office/drawing/2014/main" id="{C4E96411-07B0-7279-8438-DC1AAB6DC40A}"/>
                </a:ext>
              </a:extLst>
            </p:cNvPr>
            <p:cNvSpPr txBox="1"/>
            <p:nvPr/>
          </p:nvSpPr>
          <p:spPr>
            <a:xfrm rot="1443789">
              <a:off x="1757785" y="1276833"/>
              <a:ext cx="40899" cy="408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5386F8-5575-8895-25AC-4D0F7F65A47F}"/>
              </a:ext>
            </a:extLst>
          </p:cNvPr>
          <p:cNvGrpSpPr/>
          <p:nvPr/>
        </p:nvGrpSpPr>
        <p:grpSpPr>
          <a:xfrm>
            <a:off x="3829713" y="2120695"/>
            <a:ext cx="1402916" cy="527017"/>
            <a:chOff x="2151688" y="533476"/>
            <a:chExt cx="1402916" cy="52701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1AB5227-65F5-2EC4-15E6-B1C2D9B91CC9}"/>
                </a:ext>
              </a:extLst>
            </p:cNvPr>
            <p:cNvSpPr/>
            <p:nvPr/>
          </p:nvSpPr>
          <p:spPr>
            <a:xfrm>
              <a:off x="2151688" y="533476"/>
              <a:ext cx="1402916" cy="5270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7E024AD5-1737-B7C3-CACE-460DFBB26479}"/>
                </a:ext>
              </a:extLst>
            </p:cNvPr>
            <p:cNvSpPr txBox="1"/>
            <p:nvPr/>
          </p:nvSpPr>
          <p:spPr>
            <a:xfrm>
              <a:off x="2167124" y="548912"/>
              <a:ext cx="1372044" cy="4961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11057 (Training)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8145AF-FF2B-4E48-D065-3777851D8F7B}"/>
              </a:ext>
            </a:extLst>
          </p:cNvPr>
          <p:cNvGrpSpPr/>
          <p:nvPr/>
        </p:nvGrpSpPr>
        <p:grpSpPr>
          <a:xfrm>
            <a:off x="3820170" y="2794529"/>
            <a:ext cx="1402916" cy="527017"/>
            <a:chOff x="2151688" y="1200539"/>
            <a:chExt cx="1402916" cy="52701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DF555AA-BE65-2C43-0E0E-738875C590F6}"/>
                </a:ext>
              </a:extLst>
            </p:cNvPr>
            <p:cNvSpPr/>
            <p:nvPr/>
          </p:nvSpPr>
          <p:spPr>
            <a:xfrm>
              <a:off x="2151688" y="1200539"/>
              <a:ext cx="1402916" cy="5270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52474EAD-A679-DCBC-8FA0-17CE8F7FA1EF}"/>
                </a:ext>
              </a:extLst>
            </p:cNvPr>
            <p:cNvSpPr txBox="1"/>
            <p:nvPr/>
          </p:nvSpPr>
          <p:spPr>
            <a:xfrm>
              <a:off x="2167124" y="1215975"/>
              <a:ext cx="1372044" cy="4961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2765 (Testing)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6C80C8-CD16-E1A3-A00A-12320F1A47DB}"/>
              </a:ext>
            </a:extLst>
          </p:cNvPr>
          <p:cNvGrpSpPr/>
          <p:nvPr/>
        </p:nvGrpSpPr>
        <p:grpSpPr>
          <a:xfrm>
            <a:off x="5197867" y="2118726"/>
            <a:ext cx="817993" cy="87187"/>
            <a:chOff x="1369238" y="920157"/>
            <a:chExt cx="817993" cy="87187"/>
          </a:xfrm>
        </p:grpSpPr>
        <p:sp>
          <p:nvSpPr>
            <p:cNvPr id="28" name="Straight Connector 3">
              <a:extLst>
                <a:ext uri="{FF2B5EF4-FFF2-40B4-BE49-F238E27FC236}">
                  <a16:creationId xmlns:a16="http://schemas.microsoft.com/office/drawing/2014/main" id="{EC716252-7872-4147-8086-E15EC0499AD1}"/>
                </a:ext>
              </a:extLst>
            </p:cNvPr>
            <p:cNvSpPr/>
            <p:nvPr/>
          </p:nvSpPr>
          <p:spPr>
            <a:xfrm rot="20156211">
              <a:off x="1369238" y="920157"/>
              <a:ext cx="817993" cy="871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3593"/>
                  </a:moveTo>
                  <a:lnTo>
                    <a:pt x="817993" y="43593"/>
                  </a:lnTo>
                </a:path>
              </a:pathLst>
            </a:custGeom>
            <a:noFill/>
          </p:spPr>
          <p:style>
            <a:lnRef idx="1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Straight Connector 4">
              <a:extLst>
                <a:ext uri="{FF2B5EF4-FFF2-40B4-BE49-F238E27FC236}">
                  <a16:creationId xmlns:a16="http://schemas.microsoft.com/office/drawing/2014/main" id="{2AC99401-A338-BB79-6390-6A16926B521D}"/>
                </a:ext>
              </a:extLst>
            </p:cNvPr>
            <p:cNvSpPr txBox="1"/>
            <p:nvPr/>
          </p:nvSpPr>
          <p:spPr>
            <a:xfrm rot="20156211">
              <a:off x="1757785" y="943301"/>
              <a:ext cx="40899" cy="408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A20669-BFC4-57FC-4683-140D031A8024}"/>
              </a:ext>
            </a:extLst>
          </p:cNvPr>
          <p:cNvGrpSpPr/>
          <p:nvPr/>
        </p:nvGrpSpPr>
        <p:grpSpPr>
          <a:xfrm>
            <a:off x="5917093" y="1744193"/>
            <a:ext cx="1402916" cy="527017"/>
            <a:chOff x="4301512" y="199945"/>
            <a:chExt cx="1402916" cy="52701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23B8D69-F775-36E2-D477-8B966BAC8108}"/>
                </a:ext>
              </a:extLst>
            </p:cNvPr>
            <p:cNvSpPr/>
            <p:nvPr/>
          </p:nvSpPr>
          <p:spPr>
            <a:xfrm>
              <a:off x="4301512" y="199945"/>
              <a:ext cx="1402916" cy="5270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46683689-0DCB-47E4-B3C6-CDCE1CC4C30E}"/>
                </a:ext>
              </a:extLst>
            </p:cNvPr>
            <p:cNvSpPr txBox="1"/>
            <p:nvPr/>
          </p:nvSpPr>
          <p:spPr>
            <a:xfrm>
              <a:off x="4316948" y="215381"/>
              <a:ext cx="1372044" cy="4961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9398 (Training)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BAB456-DDF5-69B6-8504-B7E35ED98A67}"/>
              </a:ext>
            </a:extLst>
          </p:cNvPr>
          <p:cNvGrpSpPr/>
          <p:nvPr/>
        </p:nvGrpSpPr>
        <p:grpSpPr>
          <a:xfrm>
            <a:off x="5932529" y="2406656"/>
            <a:ext cx="1402916" cy="527017"/>
            <a:chOff x="4301512" y="867008"/>
            <a:chExt cx="1402916" cy="5270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2FC5B64-CDA3-1B0F-0A88-34BE52DAA29E}"/>
                </a:ext>
              </a:extLst>
            </p:cNvPr>
            <p:cNvSpPr/>
            <p:nvPr/>
          </p:nvSpPr>
          <p:spPr>
            <a:xfrm>
              <a:off x="4301512" y="867008"/>
              <a:ext cx="1402916" cy="5270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B3F1A316-0789-4C37-AEFB-3F3B53E2BCB0}"/>
                </a:ext>
              </a:extLst>
            </p:cNvPr>
            <p:cNvSpPr txBox="1"/>
            <p:nvPr/>
          </p:nvSpPr>
          <p:spPr>
            <a:xfrm>
              <a:off x="4316948" y="882444"/>
              <a:ext cx="1372044" cy="4961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1659 (Validation)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D1CBE82-CEA8-D5E1-90D1-BDDCAF964C87}"/>
              </a:ext>
            </a:extLst>
          </p:cNvPr>
          <p:cNvSpPr txBox="1"/>
          <p:nvPr/>
        </p:nvSpPr>
        <p:spPr>
          <a:xfrm>
            <a:off x="1310019" y="3484845"/>
            <a:ext cx="6774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Karla" panose="020B0604020202020204" pitchFamily="2" charset="0"/>
              </a:rPr>
              <a:t>Batch size of 32 Images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Karla" panose="020B0604020202020204" pitchFamily="2" charset="0"/>
              </a:rPr>
              <a:t>294 steps per epoch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Karla" panose="020B0604020202020204" pitchFamily="2" charset="0"/>
              </a:rPr>
              <a:t>Each epoch means 9398 images for training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Karla" panose="020B0604020202020204" pitchFamily="2" charset="0"/>
              </a:rPr>
              <a:t>The model was trained on 10 epochs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6EFF75-C580-55B4-BE71-8B7152C56E13}"/>
              </a:ext>
            </a:extLst>
          </p:cNvPr>
          <p:cNvSpPr txBox="1"/>
          <p:nvPr/>
        </p:nvSpPr>
        <p:spPr>
          <a:xfrm>
            <a:off x="3200400" y="2368891"/>
            <a:ext cx="436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A4F5B9-B0E1-E3AA-697C-25B2AE7AE4DC}"/>
              </a:ext>
            </a:extLst>
          </p:cNvPr>
          <p:cNvSpPr txBox="1"/>
          <p:nvPr/>
        </p:nvSpPr>
        <p:spPr>
          <a:xfrm>
            <a:off x="3214255" y="2853801"/>
            <a:ext cx="436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7FDF1F-AB8B-88B6-145B-1D9F652F9999}"/>
              </a:ext>
            </a:extLst>
          </p:cNvPr>
          <p:cNvSpPr txBox="1"/>
          <p:nvPr/>
        </p:nvSpPr>
        <p:spPr>
          <a:xfrm>
            <a:off x="5328943" y="1960417"/>
            <a:ext cx="436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85%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41CEFD-95B5-F34C-2064-12562AFE8612}"/>
              </a:ext>
            </a:extLst>
          </p:cNvPr>
          <p:cNvSpPr txBox="1"/>
          <p:nvPr/>
        </p:nvSpPr>
        <p:spPr>
          <a:xfrm>
            <a:off x="5337900" y="2443907"/>
            <a:ext cx="436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402026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Training </a:t>
            </a:r>
            <a:endParaRPr dirty="0"/>
          </a:p>
        </p:txBody>
      </p:sp>
      <p:sp>
        <p:nvSpPr>
          <p:cNvPr id="4" name="Google Shape;663;p39">
            <a:extLst>
              <a:ext uri="{FF2B5EF4-FFF2-40B4-BE49-F238E27FC236}">
                <a16:creationId xmlns:a16="http://schemas.microsoft.com/office/drawing/2014/main" id="{65CEE100-56A8-461E-6870-7A7FFC0232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2089" y="1481293"/>
            <a:ext cx="4900166" cy="3122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Activation Function Sigmoid </a:t>
            </a:r>
            <a:br>
              <a:rPr lang="en-US" sz="2000" dirty="0"/>
            </a:br>
            <a:r>
              <a:rPr lang="en-US" sz="2000" dirty="0"/>
              <a:t>was chosen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500" dirty="0"/>
              <a:t>Classification Problem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Karla" panose="020B0604020202020204" pitchFamily="2" charset="0"/>
              </a:rPr>
              <a:t>Loss function Binary Cross-entropy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Karla" panose="020B0604020202020204" pitchFamily="2" charset="0"/>
              </a:rPr>
              <a:t>Only two number of classes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Karla" panose="020B0604020202020204" pitchFamily="2" charset="0"/>
              </a:rPr>
              <a:t>Optimizer chosen was Adam Optimizer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Karla" panose="020B0604020202020204" pitchFamily="2" charset="0"/>
              </a:rPr>
              <a:t>Optimized for </a:t>
            </a:r>
            <a:r>
              <a:rPr lang="en-US" sz="1500" dirty="0" err="1">
                <a:solidFill>
                  <a:schemeClr val="bg1"/>
                </a:solidFill>
                <a:latin typeface="Karla" panose="020B0604020202020204" pitchFamily="2" charset="0"/>
              </a:rPr>
              <a:t>Tensorflow</a:t>
            </a:r>
            <a:r>
              <a:rPr lang="en-US" sz="1500" dirty="0">
                <a:solidFill>
                  <a:schemeClr val="bg1"/>
                </a:solidFill>
                <a:latin typeface="Karla" panose="020B0604020202020204" pitchFamily="2" charset="0"/>
              </a:rPr>
              <a:t> and </a:t>
            </a:r>
            <a:r>
              <a:rPr lang="en-US" sz="1500" dirty="0" err="1">
                <a:solidFill>
                  <a:schemeClr val="bg1"/>
                </a:solidFill>
                <a:latin typeface="Karla" panose="020B0604020202020204" pitchFamily="2" charset="0"/>
              </a:rPr>
              <a:t>Keras</a:t>
            </a:r>
            <a:r>
              <a:rPr lang="en-US" sz="1500" dirty="0">
                <a:solidFill>
                  <a:schemeClr val="bg1"/>
                </a:solidFill>
                <a:latin typeface="Karla" panose="020B0604020202020204" pitchFamily="2" charset="0"/>
              </a:rPr>
              <a:t> libraries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Karla" panose="020B0604020202020204" pitchFamily="2" charset="0"/>
              </a:rPr>
              <a:t>Computationally low power required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Activation Functions in Neural Networks | by SAGAR SHARMA | Towards Data  Science">
            <a:extLst>
              <a:ext uri="{FF2B5EF4-FFF2-40B4-BE49-F238E27FC236}">
                <a16:creationId xmlns:a16="http://schemas.microsoft.com/office/drawing/2014/main" id="{97B4B268-7FB5-E510-BB7E-2FB80514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22" y="1870481"/>
            <a:ext cx="2964557" cy="19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28C754-2CFC-9657-05E5-2CFF83E1C831}"/>
              </a:ext>
            </a:extLst>
          </p:cNvPr>
          <p:cNvSpPr txBox="1"/>
          <p:nvPr/>
        </p:nvSpPr>
        <p:spPr>
          <a:xfrm>
            <a:off x="5251013" y="3857026"/>
            <a:ext cx="3274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Source: https://towardsdatascience.com/</a:t>
            </a:r>
            <a:endParaRPr lang="en-P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99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Sequence</a:t>
            </a:r>
            <a:endParaRPr dirty="0"/>
          </a:p>
        </p:txBody>
      </p:sp>
      <p:sp>
        <p:nvSpPr>
          <p:cNvPr id="331" name="Google Shape;331;p31"/>
          <p:cNvSpPr txBox="1">
            <a:spLocks noGrp="1"/>
          </p:cNvSpPr>
          <p:nvPr>
            <p:ph type="body" idx="1"/>
          </p:nvPr>
        </p:nvSpPr>
        <p:spPr>
          <a:xfrm>
            <a:off x="696654" y="1059848"/>
            <a:ext cx="7704000" cy="3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Motivation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Project Scope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Project Deliverables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Literature Review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Dataset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Methodology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Project Deliverabkes Checklist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Platforms Used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Future Tasks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Resources Required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Future Tasks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References</a:t>
            </a:r>
            <a:endParaRPr sz="1800" dirty="0"/>
          </a:p>
          <a:p>
            <a:pPr marL="457200" lvl="0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endParaRPr sz="600" b="1" dirty="0"/>
          </a:p>
        </p:txBody>
      </p:sp>
      <p:grpSp>
        <p:nvGrpSpPr>
          <p:cNvPr id="332" name="Google Shape;332;p31"/>
          <p:cNvGrpSpPr/>
          <p:nvPr/>
        </p:nvGrpSpPr>
        <p:grpSpPr>
          <a:xfrm>
            <a:off x="216232" y="3830296"/>
            <a:ext cx="288601" cy="1096693"/>
            <a:chOff x="1006700" y="2603975"/>
            <a:chExt cx="55450" cy="210700"/>
          </a:xfrm>
        </p:grpSpPr>
        <p:sp>
          <p:nvSpPr>
            <p:cNvPr id="333" name="Google Shape;333;p3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340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1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344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62007-57A4-6021-8D9E-E28298F60EFE}"/>
              </a:ext>
            </a:extLst>
          </p:cNvPr>
          <p:cNvSpPr txBox="1"/>
          <p:nvPr/>
        </p:nvSpPr>
        <p:spPr>
          <a:xfrm>
            <a:off x="1194600" y="1397100"/>
            <a:ext cx="677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Karla" panose="020B0604020202020204" pitchFamily="2" charset="0"/>
              </a:rPr>
              <a:t>The summary of validation accuracies</a:t>
            </a:r>
          </a:p>
          <a:p>
            <a:pPr marL="285750" lvl="3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Karla" panose="020B0604020202020204" pitchFamily="2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B2F06CC-2102-9146-F253-556BFCB5F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87906"/>
              </p:ext>
            </p:extLst>
          </p:nvPr>
        </p:nvGraphicFramePr>
        <p:xfrm>
          <a:off x="2182920" y="2043431"/>
          <a:ext cx="5146134" cy="232830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73067">
                  <a:extLst>
                    <a:ext uri="{9D8B030D-6E8A-4147-A177-3AD203B41FA5}">
                      <a16:colId xmlns:a16="http://schemas.microsoft.com/office/drawing/2014/main" val="1158472448"/>
                    </a:ext>
                  </a:extLst>
                </a:gridCol>
                <a:gridCol w="2573067">
                  <a:extLst>
                    <a:ext uri="{9D8B030D-6E8A-4147-A177-3AD203B41FA5}">
                      <a16:colId xmlns:a16="http://schemas.microsoft.com/office/drawing/2014/main" val="116993729"/>
                    </a:ext>
                  </a:extLst>
                </a:gridCol>
              </a:tblGrid>
              <a:tr h="29103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Validation Accuracy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790934"/>
                  </a:ext>
                </a:extLst>
              </a:tr>
              <a:tr h="29103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88.43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665678"/>
                  </a:ext>
                </a:extLst>
              </a:tr>
              <a:tr h="29103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78.30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166991"/>
                  </a:ext>
                </a:extLst>
              </a:tr>
              <a:tr h="29103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85.47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123912"/>
                  </a:ext>
                </a:extLst>
              </a:tr>
              <a:tr h="29103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75.83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75505"/>
                  </a:ext>
                </a:extLst>
              </a:tr>
              <a:tr h="291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EfficientNetB7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159101"/>
                  </a:ext>
                </a:extLst>
              </a:tr>
              <a:tr h="291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EfficientNetB6</a:t>
                      </a:r>
                      <a:endParaRPr lang="en-PK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76.97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554379"/>
                  </a:ext>
                </a:extLst>
              </a:tr>
              <a:tr h="29103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79.26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40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F1FB6C1-7BA4-E460-BAD6-0699CE1734EC}"/>
              </a:ext>
            </a:extLst>
          </p:cNvPr>
          <p:cNvSpPr txBox="1"/>
          <p:nvPr/>
        </p:nvSpPr>
        <p:spPr>
          <a:xfrm>
            <a:off x="2182920" y="2324100"/>
            <a:ext cx="5146134" cy="304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04E63-814B-DC98-5300-D1D5F8B62841}"/>
              </a:ext>
            </a:extLst>
          </p:cNvPr>
          <p:cNvSpPr txBox="1"/>
          <p:nvPr/>
        </p:nvSpPr>
        <p:spPr>
          <a:xfrm>
            <a:off x="2411183" y="4406183"/>
            <a:ext cx="4689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Table 3: Summary of results</a:t>
            </a:r>
            <a:endParaRPr lang="en-P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7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10299"/>
            <a:ext cx="7374290" cy="602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62007-57A4-6021-8D9E-E28298F60EFE}"/>
              </a:ext>
            </a:extLst>
          </p:cNvPr>
          <p:cNvSpPr txBox="1"/>
          <p:nvPr/>
        </p:nvSpPr>
        <p:spPr>
          <a:xfrm>
            <a:off x="1194600" y="1397100"/>
            <a:ext cx="677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Karla" panose="020B0604020202020204" pitchFamily="2" charset="0"/>
              </a:rPr>
              <a:t>ResNet-50 performed the best with a validation accuracy of 88.43%.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22FAA-5CA8-B8F1-8859-958ABFAD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57" y="2224381"/>
            <a:ext cx="2745306" cy="205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99DDB-4D27-4135-F987-C997C0C7F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172" y="2224382"/>
            <a:ext cx="2912438" cy="2054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49BEC-9229-67FE-63F1-64618C118F07}"/>
              </a:ext>
            </a:extLst>
          </p:cNvPr>
          <p:cNvSpPr txBox="1"/>
          <p:nvPr/>
        </p:nvSpPr>
        <p:spPr>
          <a:xfrm>
            <a:off x="1513928" y="4278892"/>
            <a:ext cx="3274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Figure 1: Loss Curve for ResNet-50</a:t>
            </a:r>
            <a:endParaRPr lang="en-PK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97B82-75CE-EDA0-FE5A-0D518C8A3045}"/>
              </a:ext>
            </a:extLst>
          </p:cNvPr>
          <p:cNvSpPr txBox="1"/>
          <p:nvPr/>
        </p:nvSpPr>
        <p:spPr>
          <a:xfrm>
            <a:off x="4722198" y="4278891"/>
            <a:ext cx="3274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Figure 2: Training Curve for ResNet-50</a:t>
            </a:r>
            <a:endParaRPr lang="en-P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03BA-EB86-4BC5-CA03-BFF19A6D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Results (Continued)</a:t>
            </a:r>
          </a:p>
        </p:txBody>
      </p:sp>
      <p:sp>
        <p:nvSpPr>
          <p:cNvPr id="3" name="Google Shape;660;p39">
            <a:extLst>
              <a:ext uri="{FF2B5EF4-FFF2-40B4-BE49-F238E27FC236}">
                <a16:creationId xmlns:a16="http://schemas.microsoft.com/office/drawing/2014/main" id="{21C96D78-1148-1125-9B47-6759A3BE121F}"/>
              </a:ext>
            </a:extLst>
          </p:cNvPr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C218F1-5185-6927-BE17-933DDE502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826993"/>
              </p:ext>
            </p:extLst>
          </p:nvPr>
        </p:nvGraphicFramePr>
        <p:xfrm>
          <a:off x="892385" y="2216785"/>
          <a:ext cx="3672840" cy="177672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24280">
                  <a:extLst>
                    <a:ext uri="{9D8B030D-6E8A-4147-A177-3AD203B41FA5}">
                      <a16:colId xmlns:a16="http://schemas.microsoft.com/office/drawing/2014/main" val="3736243984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1205163962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1382185076"/>
                    </a:ext>
                  </a:extLst>
                </a:gridCol>
              </a:tblGrid>
              <a:tr h="5922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 (True)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COVID-19 (True)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71932"/>
                  </a:ext>
                </a:extLst>
              </a:tr>
              <a:tr h="59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 (Predicted)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1822 </a:t>
                      </a:r>
                    </a:p>
                    <a:p>
                      <a:pPr algn="ctr"/>
                      <a:r>
                        <a:rPr lang="en-US" dirty="0"/>
                        <a:t>(TP)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 </a:t>
                      </a:r>
                    </a:p>
                    <a:p>
                      <a:pPr algn="ctr"/>
                      <a:r>
                        <a:rPr lang="en-US" dirty="0"/>
                        <a:t>(FP)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90045"/>
                  </a:ext>
                </a:extLst>
              </a:tr>
              <a:tr h="59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COVID-19 (Predicted)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</a:t>
                      </a:r>
                    </a:p>
                    <a:p>
                      <a:pPr algn="ctr"/>
                      <a:r>
                        <a:rPr lang="en-US" dirty="0"/>
                        <a:t>(FN)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525</a:t>
                      </a:r>
                    </a:p>
                    <a:p>
                      <a:pPr algn="ctr"/>
                      <a:r>
                        <a:rPr lang="en-US" dirty="0"/>
                        <a:t>(TN)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6937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407FDB0-C7E1-3F97-B462-3CF341FB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946344"/>
              </p:ext>
            </p:extLst>
          </p:nvPr>
        </p:nvGraphicFramePr>
        <p:xfrm>
          <a:off x="5509259" y="2216785"/>
          <a:ext cx="2742356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71178">
                  <a:extLst>
                    <a:ext uri="{9D8B030D-6E8A-4147-A177-3AD203B41FA5}">
                      <a16:colId xmlns:a16="http://schemas.microsoft.com/office/drawing/2014/main" val="1669589228"/>
                    </a:ext>
                  </a:extLst>
                </a:gridCol>
                <a:gridCol w="1371178">
                  <a:extLst>
                    <a:ext uri="{9D8B030D-6E8A-4147-A177-3AD203B41FA5}">
                      <a16:colId xmlns:a16="http://schemas.microsoft.com/office/drawing/2014/main" val="910168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0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1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7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6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84.88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307888"/>
                  </a:ext>
                </a:extLst>
              </a:tr>
            </a:tbl>
          </a:graphicData>
        </a:graphic>
      </p:graphicFrame>
      <p:pic>
        <p:nvPicPr>
          <p:cNvPr id="7" name="Graphic 6" descr="Arrow Right with solid fill">
            <a:extLst>
              <a:ext uri="{FF2B5EF4-FFF2-40B4-BE49-F238E27FC236}">
                <a16:creationId xmlns:a16="http://schemas.microsoft.com/office/drawing/2014/main" id="{5D3A8527-E2E1-5AFA-AD83-10FA55D46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9" y="270192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F2A31-9653-D4B0-41F7-B858092DA8C3}"/>
              </a:ext>
            </a:extLst>
          </p:cNvPr>
          <p:cNvSpPr txBox="1"/>
          <p:nvPr/>
        </p:nvSpPr>
        <p:spPr>
          <a:xfrm>
            <a:off x="1042200" y="1325313"/>
            <a:ext cx="677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Karla" panose="020B0604020202020204" pitchFamily="2" charset="0"/>
              </a:rPr>
              <a:t>Evaluation Metrics and Confusion Matrix resulting from testing of ResNet-50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4BA76-E95C-E3F7-399B-DE61203246EF}"/>
              </a:ext>
            </a:extLst>
          </p:cNvPr>
          <p:cNvSpPr txBox="1"/>
          <p:nvPr/>
        </p:nvSpPr>
        <p:spPr>
          <a:xfrm>
            <a:off x="519703" y="3993514"/>
            <a:ext cx="4689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Table 4: Confusion Matrix</a:t>
            </a:r>
            <a:endParaRPr lang="en-PK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BF5C6-8A87-5C61-7668-B226C287F777}"/>
              </a:ext>
            </a:extLst>
          </p:cNvPr>
          <p:cNvSpPr txBox="1"/>
          <p:nvPr/>
        </p:nvSpPr>
        <p:spPr>
          <a:xfrm>
            <a:off x="4454393" y="4070985"/>
            <a:ext cx="4689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Table 5: Evaluation Metrics</a:t>
            </a:r>
            <a:endParaRPr lang="en-PK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7B671-3351-CC96-2F41-0766C8ABAA18}"/>
              </a:ext>
            </a:extLst>
          </p:cNvPr>
          <p:cNvSpPr txBox="1"/>
          <p:nvPr/>
        </p:nvSpPr>
        <p:spPr>
          <a:xfrm>
            <a:off x="5509259" y="3733226"/>
            <a:ext cx="2742356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569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"/>
          <p:cNvSpPr/>
          <p:nvPr/>
        </p:nvSpPr>
        <p:spPr>
          <a:xfrm>
            <a:off x="1644613" y="1563430"/>
            <a:ext cx="2280122" cy="1929172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6"/>
          <p:cNvSpPr txBox="1">
            <a:spLocks noGrp="1"/>
          </p:cNvSpPr>
          <p:nvPr>
            <p:ph type="title"/>
          </p:nvPr>
        </p:nvSpPr>
        <p:spPr>
          <a:xfrm>
            <a:off x="4008071" y="1382530"/>
            <a:ext cx="3938893" cy="1855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Development of Application</a:t>
            </a:r>
            <a:endParaRPr sz="3600" dirty="0"/>
          </a:p>
        </p:txBody>
      </p:sp>
      <p:sp>
        <p:nvSpPr>
          <p:cNvPr id="512" name="Google Shape;512;p36"/>
          <p:cNvSpPr txBox="1">
            <a:spLocks noGrp="1"/>
          </p:cNvSpPr>
          <p:nvPr>
            <p:ph type="title" idx="2"/>
          </p:nvPr>
        </p:nvSpPr>
        <p:spPr>
          <a:xfrm>
            <a:off x="1886047" y="1970745"/>
            <a:ext cx="1728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Phase 02</a:t>
            </a:r>
            <a:endParaRPr sz="3200" dirty="0"/>
          </a:p>
        </p:txBody>
      </p:sp>
      <p:grpSp>
        <p:nvGrpSpPr>
          <p:cNvPr id="513" name="Google Shape;513;p36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514" name="Google Shape;514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6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521" name="Google Shape;521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6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525" name="Google Shape;525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6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529" name="Google Shape;529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6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533" name="Google Shape;533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6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537" name="Google Shape;537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6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541" name="Google Shape;541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631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Phase 2</a:t>
            </a:r>
            <a:endParaRPr dirty="0"/>
          </a:p>
        </p:txBody>
      </p:sp>
      <p:sp>
        <p:nvSpPr>
          <p:cNvPr id="662" name="Google Shape;662;p39"/>
          <p:cNvSpPr txBox="1">
            <a:spLocks noGrp="1"/>
          </p:cNvSpPr>
          <p:nvPr>
            <p:ph type="title"/>
          </p:nvPr>
        </p:nvSpPr>
        <p:spPr>
          <a:xfrm>
            <a:off x="1479785" y="1438365"/>
            <a:ext cx="6699782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Development of Application: COVID19Vision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1362089" y="1615710"/>
            <a:ext cx="6817478" cy="3324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Application was built using Flask micro-web framework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Input:</a:t>
            </a:r>
            <a:r>
              <a:rPr lang="en-US" sz="1800" dirty="0">
                <a:solidFill>
                  <a:schemeClr val="bg1"/>
                </a:solidFill>
              </a:rPr>
              <a:t> Image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Output: </a:t>
            </a:r>
            <a:r>
              <a:rPr lang="en-US" sz="1800" dirty="0">
                <a:solidFill>
                  <a:schemeClr val="bg1"/>
                </a:solidFill>
              </a:rPr>
              <a:t>Predicted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class with associated probability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C9F97D-59E3-30E4-D9FD-7E8EAF72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83" y="2611639"/>
            <a:ext cx="6463145" cy="1725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3677F6-A0A6-809A-3107-791AF04DBAA6}"/>
              </a:ext>
            </a:extLst>
          </p:cNvPr>
          <p:cNvSpPr txBox="1"/>
          <p:nvPr/>
        </p:nvSpPr>
        <p:spPr>
          <a:xfrm>
            <a:off x="1367044" y="4391306"/>
            <a:ext cx="6910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Figure 3: The Graphical User Interface of COVID19Vision</a:t>
            </a:r>
            <a:endParaRPr lang="en-P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Phase 2</a:t>
            </a:r>
            <a:endParaRPr dirty="0"/>
          </a:p>
        </p:txBody>
      </p:sp>
      <p:sp>
        <p:nvSpPr>
          <p:cNvPr id="662" name="Google Shape;662;p39"/>
          <p:cNvSpPr txBox="1">
            <a:spLocks noGrp="1"/>
          </p:cNvSpPr>
          <p:nvPr>
            <p:ph type="title"/>
          </p:nvPr>
        </p:nvSpPr>
        <p:spPr>
          <a:xfrm>
            <a:off x="1479785" y="1438365"/>
            <a:ext cx="6699782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Working of COVID19Vision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33677F6-A0A6-809A-3107-791AF04DBAA6}"/>
              </a:ext>
            </a:extLst>
          </p:cNvPr>
          <p:cNvSpPr txBox="1"/>
          <p:nvPr/>
        </p:nvSpPr>
        <p:spPr>
          <a:xfrm>
            <a:off x="1319582" y="4756219"/>
            <a:ext cx="6910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Video 1: The video shows how COVID19Vision works</a:t>
            </a:r>
            <a:endParaRPr lang="en-PK" sz="1000" dirty="0">
              <a:solidFill>
                <a:schemeClr val="bg1"/>
              </a:solidFill>
            </a:endParaRPr>
          </a:p>
        </p:txBody>
      </p:sp>
      <p:pic>
        <p:nvPicPr>
          <p:cNvPr id="2" name="bandicam 2022-06-13 04-54-11-811">
            <a:hlinkClick r:id="" action="ppaction://media"/>
            <a:extLst>
              <a:ext uri="{FF2B5EF4-FFF2-40B4-BE49-F238E27FC236}">
                <a16:creationId xmlns:a16="http://schemas.microsoft.com/office/drawing/2014/main" id="{7AA4C868-640B-949E-8C1F-11741E81AE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8827" y="1647826"/>
            <a:ext cx="5307333" cy="29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Phase 2 (Continued)</a:t>
            </a:r>
            <a:endParaRPr dirty="0"/>
          </a:p>
        </p:txBody>
      </p:sp>
      <p:sp>
        <p:nvSpPr>
          <p:cNvPr id="662" name="Google Shape;662;p39"/>
          <p:cNvSpPr txBox="1">
            <a:spLocks noGrp="1"/>
          </p:cNvSpPr>
          <p:nvPr>
            <p:ph type="title"/>
          </p:nvPr>
        </p:nvSpPr>
        <p:spPr>
          <a:xfrm>
            <a:off x="1479785" y="1438365"/>
            <a:ext cx="6699782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Testing on Test Data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1362089" y="1615710"/>
            <a:ext cx="6817478" cy="3324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endParaRPr lang="en-US" sz="1800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92F1F8-C871-76F2-9DEC-98040428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20" y="2056717"/>
            <a:ext cx="2049903" cy="2055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309100-37F5-1B91-CF72-72123A3F4157}"/>
              </a:ext>
            </a:extLst>
          </p:cNvPr>
          <p:cNvSpPr txBox="1"/>
          <p:nvPr/>
        </p:nvSpPr>
        <p:spPr>
          <a:xfrm>
            <a:off x="2232721" y="1748940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anose="020B0604020202020204" pitchFamily="2" charset="0"/>
              </a:rPr>
              <a:t>Actual Class: 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E7252-C667-E6B2-520F-4AD3B1521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630" y="2049831"/>
            <a:ext cx="2060911" cy="2055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94E02-165E-7215-42C4-06C8065AAD46}"/>
              </a:ext>
            </a:extLst>
          </p:cNvPr>
          <p:cNvSpPr txBox="1"/>
          <p:nvPr/>
        </p:nvSpPr>
        <p:spPr>
          <a:xfrm>
            <a:off x="5307630" y="1739882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anose="020B0604020202020204" pitchFamily="2" charset="0"/>
              </a:rPr>
              <a:t>Actual Class: COVID-19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5F947-43A5-5E99-E939-AE182F3C41DD}"/>
              </a:ext>
            </a:extLst>
          </p:cNvPr>
          <p:cNvSpPr txBox="1"/>
          <p:nvPr/>
        </p:nvSpPr>
        <p:spPr>
          <a:xfrm>
            <a:off x="2110430" y="4073457"/>
            <a:ext cx="2263882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anose="020B0604020202020204" pitchFamily="2" charset="0"/>
              </a:rPr>
              <a:t>Predicted Class: Normal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arla" panose="020B0604020202020204" pitchFamily="2" charset="0"/>
              </a:rPr>
              <a:t>Probability: 98.51%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DD326-F17D-FA1A-DFD2-7B28F21E29BE}"/>
              </a:ext>
            </a:extLst>
          </p:cNvPr>
          <p:cNvSpPr txBox="1"/>
          <p:nvPr/>
        </p:nvSpPr>
        <p:spPr>
          <a:xfrm>
            <a:off x="5229643" y="4058852"/>
            <a:ext cx="2263882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anose="020B0604020202020204" pitchFamily="2" charset="0"/>
              </a:rPr>
              <a:t>Predicted Class: COVID-19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arla" panose="020B0604020202020204" pitchFamily="2" charset="0"/>
              </a:rPr>
              <a:t>Probability: 99.72%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EC188-783F-30FD-C041-FB520566F3C2}"/>
              </a:ext>
            </a:extLst>
          </p:cNvPr>
          <p:cNvSpPr txBox="1"/>
          <p:nvPr/>
        </p:nvSpPr>
        <p:spPr>
          <a:xfrm>
            <a:off x="26107" y="4912668"/>
            <a:ext cx="3944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Karla" panose="020B0604020202020204" pitchFamily="2" charset="0"/>
              </a:rPr>
              <a:t>Source of Input Image: </a:t>
            </a:r>
            <a:r>
              <a:rPr lang="en-US" sz="900" b="0" i="0" u="none" strike="noStrike" baseline="0" dirty="0">
                <a:solidFill>
                  <a:schemeClr val="bg1"/>
                </a:solidFill>
                <a:latin typeface="Karla" panose="020B0604020202020204" pitchFamily="2" charset="0"/>
              </a:rPr>
              <a:t>COVID-19 Chest Radiography dataset</a:t>
            </a:r>
            <a:r>
              <a:rPr lang="en-US" sz="900" b="0" i="0" u="none" strike="noStrike" baseline="30000" dirty="0">
                <a:solidFill>
                  <a:schemeClr val="bg1"/>
                </a:solidFill>
                <a:latin typeface="Karla" panose="020B0604020202020204" pitchFamily="2" charset="0"/>
              </a:rPr>
              <a:t>[3]</a:t>
            </a:r>
            <a:endParaRPr lang="en-US" sz="900" dirty="0">
              <a:solidFill>
                <a:schemeClr val="bg1"/>
              </a:solidFill>
              <a:latin typeface="Karl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5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1475975" y="21204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4"/>
          <p:cNvSpPr/>
          <p:nvPr/>
        </p:nvSpPr>
        <p:spPr>
          <a:xfrm>
            <a:off x="4182000" y="21204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4"/>
          <p:cNvSpPr/>
          <p:nvPr/>
        </p:nvSpPr>
        <p:spPr>
          <a:xfrm>
            <a:off x="6888025" y="21204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7"/>
          </p:nvPr>
        </p:nvSpPr>
        <p:spPr>
          <a:xfrm>
            <a:off x="3758300" y="3300268"/>
            <a:ext cx="23055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Validation Accuracies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Training curves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Loss curves</a:t>
            </a:r>
            <a:endParaRPr dirty="0"/>
          </a:p>
        </p:txBody>
      </p:sp>
      <p:sp>
        <p:nvSpPr>
          <p:cNvPr id="450" name="Google Shape;450;p34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Deliverables: Checklist</a:t>
            </a:r>
            <a:endParaRPr dirty="0"/>
          </a:p>
        </p:txBody>
      </p:sp>
      <p:sp>
        <p:nvSpPr>
          <p:cNvPr id="451" name="Google Shape;451;p34"/>
          <p:cNvSpPr txBox="1">
            <a:spLocks noGrp="1"/>
          </p:cNvSpPr>
          <p:nvPr>
            <p:ph type="title" idx="8"/>
          </p:nvPr>
        </p:nvSpPr>
        <p:spPr>
          <a:xfrm>
            <a:off x="1415374" y="21829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713224" y="291225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Plan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1"/>
          </p:nvPr>
        </p:nvSpPr>
        <p:spPr>
          <a:xfrm>
            <a:off x="977849" y="334638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DNN Choice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Training data</a:t>
            </a:r>
            <a:endParaRPr dirty="0"/>
          </a:p>
        </p:txBody>
      </p:sp>
      <p:sp>
        <p:nvSpPr>
          <p:cNvPr id="454" name="Google Shape;454;p34"/>
          <p:cNvSpPr txBox="1">
            <a:spLocks noGrp="1"/>
          </p:cNvSpPr>
          <p:nvPr>
            <p:ph type="title" idx="6"/>
          </p:nvPr>
        </p:nvSpPr>
        <p:spPr>
          <a:xfrm>
            <a:off x="3419251" y="291225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title" idx="14"/>
          </p:nvPr>
        </p:nvSpPr>
        <p:spPr>
          <a:xfrm>
            <a:off x="4121401" y="21829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 idx="17"/>
          </p:nvPr>
        </p:nvSpPr>
        <p:spPr>
          <a:xfrm>
            <a:off x="6125276" y="291225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of Application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8"/>
          </p:nvPr>
        </p:nvSpPr>
        <p:spPr>
          <a:xfrm>
            <a:off x="6406450" y="3300271"/>
            <a:ext cx="23055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GUI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Testing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title" idx="20"/>
          </p:nvPr>
        </p:nvSpPr>
        <p:spPr>
          <a:xfrm>
            <a:off x="6827426" y="21829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66" name="Google Shape;466;p34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467" name="Google Shape;467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471" name="Google Shape;471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Checkbox Checked with solid fill">
            <a:extLst>
              <a:ext uri="{FF2B5EF4-FFF2-40B4-BE49-F238E27FC236}">
                <a16:creationId xmlns:a16="http://schemas.microsoft.com/office/drawing/2014/main" id="{45A51954-7927-5987-1898-F59D573A2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898" y="1499626"/>
            <a:ext cx="527701" cy="527701"/>
          </a:xfrm>
          <a:prstGeom prst="rect">
            <a:avLst/>
          </a:prstGeom>
        </p:spPr>
      </p:pic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E7961A5A-887B-E8B9-6F6A-EDB28DFDC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7517" y="1483159"/>
            <a:ext cx="527701" cy="527701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8B6B22FC-4917-1293-51AC-7D415896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3401" y="1545709"/>
            <a:ext cx="527701" cy="5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Platforms Used</a:t>
            </a:r>
            <a:endParaRPr dirty="0"/>
          </a:p>
        </p:txBody>
      </p:sp>
      <p:sp>
        <p:nvSpPr>
          <p:cNvPr id="727" name="Google Shape;727;p41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462952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Colab Pro</a:t>
            </a:r>
            <a:endParaRPr dirty="0"/>
          </a:p>
        </p:txBody>
      </p:sp>
      <p:sp>
        <p:nvSpPr>
          <p:cNvPr id="728" name="Google Shape;728;p41"/>
          <p:cNvSpPr txBox="1">
            <a:spLocks noGrp="1"/>
          </p:cNvSpPr>
          <p:nvPr>
            <p:ph type="subTitle" idx="2"/>
          </p:nvPr>
        </p:nvSpPr>
        <p:spPr>
          <a:xfrm>
            <a:off x="2109048" y="1855282"/>
            <a:ext cx="23154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Intel(R) Xeon(R) CPU @ 2.00 GHz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NVIDIA Tesla T4 70W</a:t>
            </a:r>
            <a:endParaRPr sz="1200" dirty="0"/>
          </a:p>
        </p:txBody>
      </p:sp>
      <p:sp>
        <p:nvSpPr>
          <p:cNvPr id="729" name="Google Shape;729;p41"/>
          <p:cNvSpPr txBox="1">
            <a:spLocks noGrp="1"/>
          </p:cNvSpPr>
          <p:nvPr>
            <p:ph type="subTitle" idx="3"/>
          </p:nvPr>
        </p:nvSpPr>
        <p:spPr>
          <a:xfrm>
            <a:off x="4617312" y="1595752"/>
            <a:ext cx="2326200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PyCharm</a:t>
            </a:r>
            <a:endParaRPr dirty="0"/>
          </a:p>
        </p:txBody>
      </p:sp>
      <p:sp>
        <p:nvSpPr>
          <p:cNvPr id="731" name="Google Shape;731;p41"/>
          <p:cNvSpPr txBox="1">
            <a:spLocks noGrp="1"/>
          </p:cNvSpPr>
          <p:nvPr>
            <p:ph type="subTitle" idx="5"/>
          </p:nvPr>
        </p:nvSpPr>
        <p:spPr>
          <a:xfrm>
            <a:off x="4170604" y="3028988"/>
            <a:ext cx="2313300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</a:t>
            </a:r>
            <a:endParaRPr dirty="0"/>
          </a:p>
        </p:txBody>
      </p:sp>
      <p:sp>
        <p:nvSpPr>
          <p:cNvPr id="732" name="Google Shape;732;p41"/>
          <p:cNvSpPr txBox="1">
            <a:spLocks noGrp="1"/>
          </p:cNvSpPr>
          <p:nvPr>
            <p:ph type="subTitle" idx="6"/>
          </p:nvPr>
        </p:nvSpPr>
        <p:spPr>
          <a:xfrm>
            <a:off x="4170603" y="3389017"/>
            <a:ext cx="23133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Micro-Web Framework</a:t>
            </a:r>
            <a:endParaRPr dirty="0"/>
          </a:p>
        </p:txBody>
      </p:sp>
      <p:grpSp>
        <p:nvGrpSpPr>
          <p:cNvPr id="735" name="Google Shape;735;p41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736" name="Google Shape;736;p4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1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743" name="Google Shape;743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41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747" name="Google Shape;747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 descr="Google Colab">
            <a:extLst>
              <a:ext uri="{FF2B5EF4-FFF2-40B4-BE49-F238E27FC236}">
                <a16:creationId xmlns:a16="http://schemas.microsoft.com/office/drawing/2014/main" id="{387D151D-5FB5-81CB-9EA2-0F6C0E03F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0" y="1470637"/>
            <a:ext cx="1079934" cy="107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BDBB469-FB36-718B-2446-3E4711F6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63" y="1553404"/>
            <a:ext cx="908724" cy="90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lask Python Logo, HD Png Download , Transparent Png Image - PNGitem">
            <a:extLst>
              <a:ext uri="{FF2B5EF4-FFF2-40B4-BE49-F238E27FC236}">
                <a16:creationId xmlns:a16="http://schemas.microsoft.com/office/drawing/2014/main" id="{15B49826-D35F-CA0D-9E71-DAD6A41B6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580" y="3092310"/>
            <a:ext cx="654703" cy="8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 build="p"/>
      <p:bldP spid="728" grpId="0" uiExpand="1" build="p"/>
      <p:bldP spid="729" grpId="0" build="p"/>
      <p:bldP spid="731" grpId="0" build="p"/>
      <p:bldP spid="73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42"/>
          <p:cNvGrpSpPr/>
          <p:nvPr/>
        </p:nvGrpSpPr>
        <p:grpSpPr>
          <a:xfrm>
            <a:off x="4227843" y="2863143"/>
            <a:ext cx="688313" cy="640458"/>
            <a:chOff x="827350" y="3629733"/>
            <a:chExt cx="1431600" cy="1332067"/>
          </a:xfrm>
        </p:grpSpPr>
        <p:sp>
          <p:nvSpPr>
            <p:cNvPr id="810" name="Google Shape;810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42"/>
          <p:cNvGrpSpPr/>
          <p:nvPr/>
        </p:nvGrpSpPr>
        <p:grpSpPr>
          <a:xfrm>
            <a:off x="926234" y="1010391"/>
            <a:ext cx="1372762" cy="1277186"/>
            <a:chOff x="827350" y="3629733"/>
            <a:chExt cx="1431600" cy="1332067"/>
          </a:xfrm>
        </p:grpSpPr>
        <p:sp>
          <p:nvSpPr>
            <p:cNvPr id="802" name="Google Shape;802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42"/>
          <p:cNvGrpSpPr/>
          <p:nvPr/>
        </p:nvGrpSpPr>
        <p:grpSpPr>
          <a:xfrm>
            <a:off x="7543772" y="2242246"/>
            <a:ext cx="688313" cy="640458"/>
            <a:chOff x="827350" y="3629733"/>
            <a:chExt cx="1431600" cy="1332067"/>
          </a:xfrm>
        </p:grpSpPr>
        <p:sp>
          <p:nvSpPr>
            <p:cNvPr id="806" name="Google Shape;806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42"/>
          <p:cNvSpPr txBox="1">
            <a:spLocks noGrp="1"/>
          </p:cNvSpPr>
          <p:nvPr>
            <p:ph type="title"/>
          </p:nvPr>
        </p:nvSpPr>
        <p:spPr>
          <a:xfrm rot="186">
            <a:off x="926268" y="2898710"/>
            <a:ext cx="7351426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Tasks</a:t>
            </a:r>
            <a:endParaRPr dirty="0"/>
          </a:p>
        </p:txBody>
      </p:sp>
      <p:grpSp>
        <p:nvGrpSpPr>
          <p:cNvPr id="794" name="Google Shape;794;p42"/>
          <p:cNvGrpSpPr/>
          <p:nvPr/>
        </p:nvGrpSpPr>
        <p:grpSpPr>
          <a:xfrm rot="5400000">
            <a:off x="3024957" y="-219079"/>
            <a:ext cx="288601" cy="1096693"/>
            <a:chOff x="1006700" y="2603975"/>
            <a:chExt cx="55450" cy="210700"/>
          </a:xfrm>
        </p:grpSpPr>
        <p:sp>
          <p:nvSpPr>
            <p:cNvPr id="795" name="Google Shape;795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42"/>
          <p:cNvGrpSpPr/>
          <p:nvPr/>
        </p:nvGrpSpPr>
        <p:grpSpPr>
          <a:xfrm>
            <a:off x="5815073" y="4066919"/>
            <a:ext cx="439215" cy="408678"/>
            <a:chOff x="827350" y="3629733"/>
            <a:chExt cx="1431600" cy="1332067"/>
          </a:xfrm>
        </p:grpSpPr>
        <p:sp>
          <p:nvSpPr>
            <p:cNvPr id="814" name="Google Shape;814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grpSp>
        <p:nvGrpSpPr>
          <p:cNvPr id="353" name="Google Shape;353;p32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354" name="Google Shape;354;p3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32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361" name="Google Shape;361;p3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32"/>
          <p:cNvGrpSpPr/>
          <p:nvPr/>
        </p:nvGrpSpPr>
        <p:grpSpPr>
          <a:xfrm>
            <a:off x="7018599" y="3558452"/>
            <a:ext cx="1178637" cy="1096691"/>
            <a:chOff x="827350" y="3629733"/>
            <a:chExt cx="1431600" cy="1332067"/>
          </a:xfrm>
        </p:grpSpPr>
        <p:sp>
          <p:nvSpPr>
            <p:cNvPr id="368" name="Google Shape;368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32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376" name="Google Shape;376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2"/>
          <p:cNvSpPr/>
          <p:nvPr/>
        </p:nvSpPr>
        <p:spPr>
          <a:xfrm>
            <a:off x="1693825" y="1354700"/>
            <a:ext cx="844200" cy="828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December 2019</a:t>
            </a:r>
            <a:endParaRPr dirty="0"/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1"/>
          </p:nvPr>
        </p:nvSpPr>
        <p:spPr>
          <a:xfrm rot="371">
            <a:off x="726775" y="2991549"/>
            <a:ext cx="2778300" cy="8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First case reported</a:t>
            </a:r>
            <a:endParaRPr sz="900" dirty="0"/>
          </a:p>
        </p:txBody>
      </p:sp>
      <p:grpSp>
        <p:nvGrpSpPr>
          <p:cNvPr id="382" name="Google Shape;382;p32"/>
          <p:cNvGrpSpPr/>
          <p:nvPr/>
        </p:nvGrpSpPr>
        <p:grpSpPr>
          <a:xfrm>
            <a:off x="1820420" y="1526732"/>
            <a:ext cx="590997" cy="484207"/>
            <a:chOff x="-26981375" y="3951875"/>
            <a:chExt cx="296150" cy="242625"/>
          </a:xfrm>
        </p:grpSpPr>
        <p:sp>
          <p:nvSpPr>
            <p:cNvPr id="383" name="Google Shape;383;p32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86" name="Google Shape;386;p32"/>
          <p:cNvSpPr/>
          <p:nvPr/>
        </p:nvSpPr>
        <p:spPr>
          <a:xfrm>
            <a:off x="6159850" y="1337050"/>
            <a:ext cx="844200" cy="828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 rot="-1114">
            <a:off x="5192800" y="216580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 of June 2020</a:t>
            </a:r>
            <a:endParaRPr dirty="0"/>
          </a:p>
        </p:txBody>
      </p:sp>
      <p:sp>
        <p:nvSpPr>
          <p:cNvPr id="388" name="Google Shape;388;p32"/>
          <p:cNvSpPr txBox="1">
            <a:spLocks noGrp="1"/>
          </p:cNvSpPr>
          <p:nvPr>
            <p:ph type="subTitle" idx="1"/>
          </p:nvPr>
        </p:nvSpPr>
        <p:spPr>
          <a:xfrm rot="371">
            <a:off x="5308575" y="2940824"/>
            <a:ext cx="2778300" cy="8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 algn="l">
              <a:lnSpc>
                <a:spcPct val="115000"/>
              </a:lnSpc>
              <a:spcBef>
                <a:spcPts val="500"/>
              </a:spcBef>
              <a:buSzPts val="1500"/>
              <a:buChar char="●"/>
            </a:pPr>
            <a:r>
              <a:rPr lang="en" sz="1500" dirty="0"/>
              <a:t>1,334,633 confirmed cases</a:t>
            </a:r>
            <a:r>
              <a:rPr lang="en" sz="1500" baseline="30000" dirty="0"/>
              <a:t> [1]</a:t>
            </a:r>
            <a:endParaRPr sz="1500" dirty="0"/>
          </a:p>
          <a:p>
            <a:pPr lvl="0" indent="-323850" algn="l">
              <a:lnSpc>
                <a:spcPct val="115000"/>
              </a:lnSpc>
              <a:buSzPts val="1500"/>
              <a:buChar char="●"/>
            </a:pPr>
            <a:r>
              <a:rPr lang="en" sz="1500" dirty="0"/>
              <a:t>36,355 deaths</a:t>
            </a:r>
            <a:r>
              <a:rPr lang="en" sz="1500" baseline="30000" dirty="0"/>
              <a:t> [1]</a:t>
            </a:r>
            <a:endParaRPr sz="1500" dirty="0"/>
          </a:p>
          <a:p>
            <a:pPr marL="457200" lvl="0" indent="-285750" algn="ctr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endParaRPr sz="900" dirty="0"/>
          </a:p>
        </p:txBody>
      </p:sp>
      <p:grpSp>
        <p:nvGrpSpPr>
          <p:cNvPr id="389" name="Google Shape;389;p32"/>
          <p:cNvGrpSpPr/>
          <p:nvPr/>
        </p:nvGrpSpPr>
        <p:grpSpPr>
          <a:xfrm>
            <a:off x="6286445" y="1509082"/>
            <a:ext cx="590997" cy="484207"/>
            <a:chOff x="-26981375" y="3951875"/>
            <a:chExt cx="296150" cy="242625"/>
          </a:xfrm>
        </p:grpSpPr>
        <p:sp>
          <p:nvSpPr>
            <p:cNvPr id="390" name="Google Shape;390;p32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93" name="Google Shape;393;p32"/>
          <p:cNvGrpSpPr/>
          <p:nvPr/>
        </p:nvGrpSpPr>
        <p:grpSpPr>
          <a:xfrm>
            <a:off x="3679803" y="1842456"/>
            <a:ext cx="1454051" cy="1326243"/>
            <a:chOff x="6652154" y="3716623"/>
            <a:chExt cx="560631" cy="511352"/>
          </a:xfrm>
        </p:grpSpPr>
        <p:sp>
          <p:nvSpPr>
            <p:cNvPr id="394" name="Google Shape;394;p32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32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96" name="Google Shape;396;p32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9" name="Google Shape;409;p32"/>
          <p:cNvSpPr txBox="1"/>
          <p:nvPr/>
        </p:nvSpPr>
        <p:spPr>
          <a:xfrm>
            <a:off x="829763" y="2288122"/>
            <a:ext cx="7534843" cy="16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udiowide"/>
              <a:buChar char="●"/>
            </a:pPr>
            <a:r>
              <a:rPr lang="en" sz="1800" b="1" dirty="0">
                <a:solidFill>
                  <a:schemeClr val="accent1"/>
                </a:solidFill>
                <a:latin typeface="Karla" panose="020B0604020202020204" pitchFamily="2" charset="0"/>
                <a:ea typeface="Audiowide"/>
                <a:cs typeface="Audiowide"/>
                <a:sym typeface="Audiowide"/>
              </a:rPr>
              <a:t>In just a matter of months, the number of confirmed cases increased exponentially. </a:t>
            </a:r>
            <a:r>
              <a:rPr lang="en" sz="1800" b="1" baseline="30000" dirty="0">
                <a:solidFill>
                  <a:schemeClr val="accent1"/>
                </a:solidFill>
                <a:latin typeface="Karla" panose="020B0604020202020204" pitchFamily="2" charset="0"/>
                <a:ea typeface="Audiowide"/>
                <a:cs typeface="Audiowide"/>
                <a:sym typeface="Audiowide"/>
              </a:rPr>
              <a:t>[1]</a:t>
            </a:r>
            <a:endParaRPr sz="1800" b="1" baseline="30000" dirty="0">
              <a:solidFill>
                <a:schemeClr val="accent1"/>
              </a:solidFill>
              <a:latin typeface="Karla" panose="020B0604020202020204" pitchFamily="2" charset="0"/>
              <a:ea typeface="Audiowide"/>
              <a:cs typeface="Audiowide"/>
              <a:sym typeface="Audiowid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udiowide"/>
              <a:buChar char="●"/>
            </a:pPr>
            <a:r>
              <a:rPr lang="en" sz="1800" b="1" dirty="0">
                <a:solidFill>
                  <a:schemeClr val="accent1"/>
                </a:solidFill>
                <a:latin typeface="Karla" panose="020B0604020202020204" pitchFamily="2" charset="0"/>
                <a:ea typeface="Audiowide"/>
                <a:cs typeface="Audiowide"/>
                <a:sym typeface="Audiowide"/>
              </a:rPr>
              <a:t>Dire need of speeding up the process of detecting positive patients of COVID 19 in hospitals.</a:t>
            </a:r>
            <a:endParaRPr sz="3600" b="1" baseline="30000" dirty="0">
              <a:solidFill>
                <a:schemeClr val="accent1"/>
              </a:solidFill>
              <a:latin typeface="Karla" panose="020B0604020202020204" pitchFamily="2" charset="0"/>
              <a:ea typeface="Audiowide"/>
              <a:cs typeface="Audiowide"/>
              <a:sym typeface="Audiowide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"/>
              <a:buFont typeface="Audiowide"/>
              <a:buChar char="●"/>
            </a:pPr>
            <a:endParaRPr sz="600" b="1" dirty="0">
              <a:solidFill>
                <a:schemeClr val="accent1"/>
              </a:solidFill>
              <a:latin typeface="Karla" panose="020B0604020202020204" pitchFamily="2" charset="0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  <p:bldP spid="380" grpId="0"/>
      <p:bldP spid="381" grpId="0" build="p"/>
      <p:bldP spid="381" grpId="1" build="p"/>
      <p:bldP spid="386" grpId="0" animBg="1"/>
      <p:bldP spid="387" grpId="0"/>
      <p:bldP spid="388" grpId="0" build="p"/>
      <p:bldP spid="388" grpId="1" build="p"/>
      <p:bldP spid="40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sz="2400" dirty="0"/>
              <a:t>Future Tasks</a:t>
            </a:r>
            <a:endParaRPr sz="2400" dirty="0"/>
          </a:p>
        </p:txBody>
      </p:sp>
      <p:sp>
        <p:nvSpPr>
          <p:cNvPr id="662" name="Google Shape;662;p39"/>
          <p:cNvSpPr txBox="1">
            <a:spLocks noGrp="1"/>
          </p:cNvSpPr>
          <p:nvPr>
            <p:ph type="title"/>
          </p:nvPr>
        </p:nvSpPr>
        <p:spPr>
          <a:xfrm>
            <a:off x="1479785" y="1438365"/>
            <a:ext cx="6699782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Problems with Binary Classes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1362089" y="1615710"/>
            <a:ext cx="6817478" cy="3122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Viral Pneumonia and COVID-19 symptoms alike</a:t>
            </a:r>
          </a:p>
          <a:p>
            <a:pPr marL="0" indent="0" algn="l"/>
            <a:endParaRPr lang="en-US" sz="18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 fine line between COVID-19 and Viral Pneumonia CXR Patient </a:t>
            </a:r>
          </a:p>
          <a:p>
            <a:pPr marL="0" indent="0" algn="l"/>
            <a:endParaRPr lang="en-US" sz="18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Model with binary classes not feasible for use in medical institutions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Wrong diagnosis of Pneumonia and COVID-19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Wastes valuable resources</a:t>
            </a: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504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/>
          <p:nvPr/>
        </p:nvSpPr>
        <p:spPr>
          <a:xfrm>
            <a:off x="4823705" y="1417050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8"/>
          <p:cNvSpPr/>
          <p:nvPr/>
        </p:nvSpPr>
        <p:spPr>
          <a:xfrm>
            <a:off x="4823705" y="2253725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48"/>
          <p:cNvSpPr/>
          <p:nvPr/>
        </p:nvSpPr>
        <p:spPr>
          <a:xfrm>
            <a:off x="4823705" y="3108775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8"/>
          <p:cNvSpPr/>
          <p:nvPr/>
        </p:nvSpPr>
        <p:spPr>
          <a:xfrm>
            <a:off x="4838945" y="3927225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8"/>
          <p:cNvSpPr/>
          <p:nvPr/>
        </p:nvSpPr>
        <p:spPr>
          <a:xfrm>
            <a:off x="1243930" y="2227325"/>
            <a:ext cx="1539300" cy="15009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8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Tasks (Continued)</a:t>
            </a:r>
            <a:endParaRPr dirty="0"/>
          </a:p>
        </p:txBody>
      </p:sp>
      <p:sp>
        <p:nvSpPr>
          <p:cNvPr id="1005" name="Google Shape;1005;p48"/>
          <p:cNvSpPr txBox="1"/>
          <p:nvPr/>
        </p:nvSpPr>
        <p:spPr>
          <a:xfrm>
            <a:off x="1313230" y="2738675"/>
            <a:ext cx="1400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Classes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006" name="Google Shape;1006;p48"/>
          <p:cNvCxnSpPr>
            <a:cxnSpLocks/>
            <a:stCxn id="998" idx="0"/>
            <a:endCxn id="1007" idx="1"/>
          </p:cNvCxnSpPr>
          <p:nvPr/>
        </p:nvCxnSpPr>
        <p:spPr>
          <a:xfrm flipV="1">
            <a:off x="2783230" y="1733029"/>
            <a:ext cx="2048106" cy="124474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48"/>
          <p:cNvCxnSpPr>
            <a:cxnSpLocks/>
            <a:stCxn id="998" idx="0"/>
            <a:endCxn id="1009" idx="1"/>
          </p:cNvCxnSpPr>
          <p:nvPr/>
        </p:nvCxnSpPr>
        <p:spPr>
          <a:xfrm>
            <a:off x="2783230" y="2977775"/>
            <a:ext cx="2040487" cy="126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48"/>
          <p:cNvCxnSpPr>
            <a:stCxn id="998" idx="0"/>
            <a:endCxn id="1011" idx="1"/>
          </p:cNvCxnSpPr>
          <p:nvPr/>
        </p:nvCxnSpPr>
        <p:spPr>
          <a:xfrm flipV="1">
            <a:off x="2783230" y="2569778"/>
            <a:ext cx="2040486" cy="4079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48"/>
          <p:cNvCxnSpPr>
            <a:stCxn id="998" idx="0"/>
            <a:endCxn id="1013" idx="1"/>
          </p:cNvCxnSpPr>
          <p:nvPr/>
        </p:nvCxnSpPr>
        <p:spPr>
          <a:xfrm>
            <a:off x="2783230" y="2977775"/>
            <a:ext cx="2040486" cy="4287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7" name="Google Shape;1007;p48"/>
          <p:cNvSpPr txBox="1"/>
          <p:nvPr/>
        </p:nvSpPr>
        <p:spPr>
          <a:xfrm>
            <a:off x="4831336" y="1453579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COVID-19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11" name="Google Shape;1011;p48"/>
          <p:cNvSpPr txBox="1"/>
          <p:nvPr/>
        </p:nvSpPr>
        <p:spPr>
          <a:xfrm>
            <a:off x="4823716" y="2290328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Normal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13" name="Google Shape;1013;p48"/>
          <p:cNvSpPr txBox="1"/>
          <p:nvPr/>
        </p:nvSpPr>
        <p:spPr>
          <a:xfrm>
            <a:off x="4823716" y="3127076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Lung Opacity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09" name="Google Shape;1009;p48"/>
          <p:cNvSpPr txBox="1"/>
          <p:nvPr/>
        </p:nvSpPr>
        <p:spPr>
          <a:xfrm>
            <a:off x="4823717" y="3963825"/>
            <a:ext cx="262102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Viral Pneumonia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1029" name="Google Shape;1029;p48"/>
          <p:cNvGrpSpPr/>
          <p:nvPr/>
        </p:nvGrpSpPr>
        <p:grpSpPr>
          <a:xfrm>
            <a:off x="713219" y="47661"/>
            <a:ext cx="767910" cy="714388"/>
            <a:chOff x="827350" y="3629733"/>
            <a:chExt cx="1431600" cy="1332067"/>
          </a:xfrm>
        </p:grpSpPr>
        <p:sp>
          <p:nvSpPr>
            <p:cNvPr id="1030" name="Google Shape;1030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8"/>
          <p:cNvGrpSpPr/>
          <p:nvPr/>
        </p:nvGrpSpPr>
        <p:grpSpPr>
          <a:xfrm>
            <a:off x="275877" y="623006"/>
            <a:ext cx="437354" cy="406680"/>
            <a:chOff x="827350" y="3629733"/>
            <a:chExt cx="1431600" cy="1332067"/>
          </a:xfrm>
        </p:grpSpPr>
        <p:sp>
          <p:nvSpPr>
            <p:cNvPr id="1034" name="Google Shape;1034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" grpId="0" animBg="1"/>
      <p:bldP spid="995" grpId="0" animBg="1"/>
      <p:bldP spid="996" grpId="0" animBg="1"/>
      <p:bldP spid="997" grpId="0" animBg="1"/>
      <p:bldP spid="1007" grpId="0"/>
      <p:bldP spid="1011" grpId="0"/>
      <p:bldP spid="1013" grpId="0"/>
      <p:bldP spid="100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sz="2400" dirty="0"/>
              <a:t>Future Tasks (Continued)</a:t>
            </a:r>
            <a:endParaRPr sz="2400" dirty="0"/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1362089" y="1318416"/>
            <a:ext cx="6817478" cy="3419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Increase the number of classes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Advantages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Model will be able to classify between Viral Pneumonia and COVID-19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No wrong diagnosis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Save valuable resources</a:t>
            </a:r>
          </a:p>
          <a:p>
            <a:pPr marL="1257300" lvl="2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Ventilators</a:t>
            </a:r>
          </a:p>
          <a:p>
            <a:pPr marL="1257300" lvl="2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Beds</a:t>
            </a:r>
          </a:p>
          <a:p>
            <a:pPr marL="1257300" lvl="2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Medical Resources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675" name="Google Shape;675;p39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76" name="Google Shape;676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80" name="Google Shape;680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84" name="Google Shape;68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838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58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Refrences</a:t>
            </a:r>
            <a:endParaRPr dirty="0"/>
          </a:p>
        </p:txBody>
      </p:sp>
      <p:sp>
        <p:nvSpPr>
          <p:cNvPr id="1461" name="Google Shape;1461;p58"/>
          <p:cNvSpPr txBox="1">
            <a:spLocks noGrp="1"/>
          </p:cNvSpPr>
          <p:nvPr>
            <p:ph type="body" idx="1"/>
          </p:nvPr>
        </p:nvSpPr>
        <p:spPr>
          <a:xfrm>
            <a:off x="713225" y="1186497"/>
            <a:ext cx="7717500" cy="31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[1]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Karla" panose="020B0604020202020204" pitchFamily="2" charset="0"/>
              </a:rPr>
              <a:t>Covid19.who.int. 2022. </a:t>
            </a:r>
            <a:r>
              <a:rPr lang="en-US" sz="1400" b="0" i="1" dirty="0">
                <a:solidFill>
                  <a:schemeClr val="bg1"/>
                </a:solidFill>
                <a:effectLst/>
                <a:latin typeface="Karla" panose="020B0604020202020204" pitchFamily="2" charset="0"/>
              </a:rPr>
              <a:t>WHO Coronavirus (COVID-19) Dashboard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Karla" panose="020B0604020202020204" pitchFamily="2" charset="0"/>
              </a:rPr>
              <a:t>. [online] Available at: &lt;https://covid19.who.int/&gt; [Accessed 23 August 2022].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[2] 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Karla" panose="020B0604020202020204" pitchFamily="2" charset="0"/>
              </a:rPr>
              <a:t>Wise, Jacqui. "Covid-19: Lateral flow tests miss over half of cases, Liverpool pilot data show." (2020).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[3] Link: https://www.kaggle.com/datasets/tawsifurrahman/covid19-radiography-database</a:t>
            </a:r>
          </a:p>
          <a:p>
            <a:pPr marL="0" indent="0"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Karla" panose="020B0604020202020204" pitchFamily="2" charset="0"/>
              </a:rPr>
              <a:t>[4] 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Soares, Eduardo,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Plamen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Angelov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SarahBiaso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Michele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Higa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 Froes, and Daniel Kanda Abe. ”SARS-CoV-2 CT-scan dataset: A large dataset of real patients CT scans for SARS-CoV-2 identification.”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MedRxiv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 (2020).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[5]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Akpinar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Kubra Nur,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Secil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Genc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and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Serap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Karagol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. ”Chest X-ray abnormality detection based on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squeezenet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.” In 2020 international conference on electrical, communication, and computer engineering (ICECCE), pp. 1-5. IEEE, 2020.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[6] M. E. H. Chowdhury et al., ”Can AI Help in Screening Viral and COVID-19 Pneumonia?,” in IEEE Access, vol. 8, pp. 132665-132676, 2020,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doi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: 10.1109/ACCESS.2020.3010287.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[7] S. R.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Abdani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M. A.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Zulkifley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 and N. Hani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Zulkifley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”A Lightweight Deep Learning Model for COVID-19 Detection,” 2020 IEEE Symposium on Industrial Electronics &amp; Applications (ISIEA), 2020, pp. 1-5,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doi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: 10.1109/ISIEA49364.2020.9188133.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Karla" panose="020B0604020202020204" pitchFamily="2" charset="0"/>
            </a:endParaRPr>
          </a:p>
          <a:p>
            <a:pPr marL="0" indent="0">
              <a:buNone/>
            </a:pPr>
            <a:endParaRPr lang="en-US" sz="1400" b="0" i="0" u="none" strike="noStrike" dirty="0">
              <a:solidFill>
                <a:schemeClr val="bg1"/>
              </a:solidFill>
              <a:effectLst/>
              <a:latin typeface="Karla" panose="020B06040202020202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  <a:latin typeface="Karla" panose="020B0604020202020204" pitchFamily="2" charset="0"/>
            </a:endParaRPr>
          </a:p>
        </p:txBody>
      </p:sp>
      <p:grpSp>
        <p:nvGrpSpPr>
          <p:cNvPr id="1474" name="Google Shape;1474;p58"/>
          <p:cNvGrpSpPr/>
          <p:nvPr/>
        </p:nvGrpSpPr>
        <p:grpSpPr>
          <a:xfrm>
            <a:off x="178132" y="378421"/>
            <a:ext cx="288601" cy="1096693"/>
            <a:chOff x="1006700" y="2603975"/>
            <a:chExt cx="55450" cy="210700"/>
          </a:xfrm>
        </p:grpSpPr>
        <p:sp>
          <p:nvSpPr>
            <p:cNvPr id="1475" name="Google Shape;1475;p5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58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Refrences</a:t>
            </a:r>
            <a:endParaRPr dirty="0"/>
          </a:p>
        </p:txBody>
      </p:sp>
      <p:sp>
        <p:nvSpPr>
          <p:cNvPr id="1461" name="Google Shape;1461;p58"/>
          <p:cNvSpPr txBox="1">
            <a:spLocks noGrp="1"/>
          </p:cNvSpPr>
          <p:nvPr>
            <p:ph type="body" idx="1"/>
          </p:nvPr>
        </p:nvSpPr>
        <p:spPr>
          <a:xfrm>
            <a:off x="713225" y="1186497"/>
            <a:ext cx="7717500" cy="31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[8]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Ksibi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Amel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Mohammed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Zakariah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Manel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Ayadi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Hela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Elmannai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, Prashant Kumar Shukla,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Halifa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 Awal, and Monia Hamdi. ”Improved Analysis of COVID-19 Influenced Pneumonia from the Chest X-Rays Using Fine-Tuned Residual Networks.” Computational Intelligence and Neuroscience 2022 (2022).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[9] Singh, Vipul Kumar, and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Maheshkumar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 H.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Kolekar</a:t>
            </a: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. ”Deep learning empowered COVID-19 diagnosis using chest CT scan images for collaborative edge-cloud computing platform.” Multimedia Tools and Applications 81, no. 1 (2022): 3-30.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Karla" panose="020B0604020202020204" pitchFamily="2" charset="0"/>
              </a:rPr>
              <a:t>[10] Add DNN choice </a:t>
            </a:r>
            <a:r>
              <a:rPr lang="en-US" sz="1400" dirty="0" err="1">
                <a:solidFill>
                  <a:schemeClr val="bg1"/>
                </a:solidFill>
                <a:latin typeface="Karla" panose="020B0604020202020204" pitchFamily="2" charset="0"/>
              </a:rPr>
              <a:t>refrence</a:t>
            </a:r>
            <a:endParaRPr sz="1400" dirty="0">
              <a:solidFill>
                <a:schemeClr val="bg1"/>
              </a:solidFill>
              <a:latin typeface="Karla" panose="020B0604020202020204" pitchFamily="2" charset="0"/>
            </a:endParaRPr>
          </a:p>
        </p:txBody>
      </p:sp>
      <p:grpSp>
        <p:nvGrpSpPr>
          <p:cNvPr id="1474" name="Google Shape;1474;p58"/>
          <p:cNvGrpSpPr/>
          <p:nvPr/>
        </p:nvGrpSpPr>
        <p:grpSpPr>
          <a:xfrm>
            <a:off x="178132" y="378421"/>
            <a:ext cx="288601" cy="1096693"/>
            <a:chOff x="1006700" y="2603975"/>
            <a:chExt cx="55450" cy="210700"/>
          </a:xfrm>
        </p:grpSpPr>
        <p:sp>
          <p:nvSpPr>
            <p:cNvPr id="1475" name="Google Shape;1475;p5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6842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/>
          <p:nvPr/>
        </p:nvSpPr>
        <p:spPr>
          <a:xfrm>
            <a:off x="1727250" y="13333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Thank you</a:t>
            </a:r>
            <a:endParaRPr sz="6000" dirty="0"/>
          </a:p>
        </p:txBody>
      </p:sp>
      <p:grpSp>
        <p:nvGrpSpPr>
          <p:cNvPr id="553" name="Google Shape;553;p37"/>
          <p:cNvGrpSpPr/>
          <p:nvPr/>
        </p:nvGrpSpPr>
        <p:grpSpPr>
          <a:xfrm rot="10800000">
            <a:off x="8182795" y="3741521"/>
            <a:ext cx="288601" cy="1096693"/>
            <a:chOff x="1006700" y="2603975"/>
            <a:chExt cx="55450" cy="210700"/>
          </a:xfrm>
        </p:grpSpPr>
        <p:sp>
          <p:nvSpPr>
            <p:cNvPr id="554" name="Google Shape;554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37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561" name="Google Shape;561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565" name="Google Shape;565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37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569" name="Google Shape;569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7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573" name="Google Shape;573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7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577" name="Google Shape;577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7"/>
          <p:cNvGrpSpPr/>
          <p:nvPr/>
        </p:nvGrpSpPr>
        <p:grpSpPr>
          <a:xfrm rot="5400000">
            <a:off x="1030707" y="-8854"/>
            <a:ext cx="288601" cy="1096693"/>
            <a:chOff x="1006700" y="2603975"/>
            <a:chExt cx="55450" cy="210700"/>
          </a:xfrm>
        </p:grpSpPr>
        <p:sp>
          <p:nvSpPr>
            <p:cNvPr id="581" name="Google Shape;581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588" name="Google Shape;588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6694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/>
          <p:nvPr/>
        </p:nvSpPr>
        <p:spPr>
          <a:xfrm>
            <a:off x="1727250" y="13333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Any questions?</a:t>
            </a:r>
            <a:endParaRPr sz="6000" dirty="0"/>
          </a:p>
        </p:txBody>
      </p:sp>
      <p:grpSp>
        <p:nvGrpSpPr>
          <p:cNvPr id="553" name="Google Shape;553;p37"/>
          <p:cNvGrpSpPr/>
          <p:nvPr/>
        </p:nvGrpSpPr>
        <p:grpSpPr>
          <a:xfrm rot="10800000">
            <a:off x="8182795" y="3741521"/>
            <a:ext cx="288601" cy="1096693"/>
            <a:chOff x="1006700" y="2603975"/>
            <a:chExt cx="55450" cy="210700"/>
          </a:xfrm>
        </p:grpSpPr>
        <p:sp>
          <p:nvSpPr>
            <p:cNvPr id="554" name="Google Shape;554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37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561" name="Google Shape;561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565" name="Google Shape;565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37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569" name="Google Shape;569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7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573" name="Google Shape;573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7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577" name="Google Shape;577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7"/>
          <p:cNvGrpSpPr/>
          <p:nvPr/>
        </p:nvGrpSpPr>
        <p:grpSpPr>
          <a:xfrm rot="5400000">
            <a:off x="1030707" y="-8854"/>
            <a:ext cx="288601" cy="1096693"/>
            <a:chOff x="1006700" y="2603975"/>
            <a:chExt cx="55450" cy="210700"/>
          </a:xfrm>
        </p:grpSpPr>
        <p:sp>
          <p:nvSpPr>
            <p:cNvPr id="581" name="Google Shape;581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588" name="Google Shape;588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819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/>
          <p:nvPr/>
        </p:nvSpPr>
        <p:spPr>
          <a:xfrm>
            <a:off x="971400" y="975300"/>
            <a:ext cx="7201200" cy="3192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"/>
          <p:cNvSpPr txBox="1">
            <a:spLocks noGrp="1"/>
          </p:cNvSpPr>
          <p:nvPr>
            <p:ph type="subTitle" idx="1"/>
          </p:nvPr>
        </p:nvSpPr>
        <p:spPr>
          <a:xfrm>
            <a:off x="1427925" y="2197313"/>
            <a:ext cx="6172200" cy="14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latin typeface="Audiowide"/>
                <a:ea typeface="Audiowide"/>
                <a:cs typeface="Audiowide"/>
                <a:sym typeface="Audiowide"/>
              </a:rPr>
              <a:t>“Emergent need to develop a Chest X-ray (CXR) image-based disease classification to aid to the diagnosis of COVID 19”</a:t>
            </a:r>
            <a:endParaRPr sz="2400" dirty="0"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416" name="Google Shape;416;p33"/>
          <p:cNvGrpSpPr/>
          <p:nvPr/>
        </p:nvGrpSpPr>
        <p:grpSpPr>
          <a:xfrm>
            <a:off x="424632" y="3695521"/>
            <a:ext cx="288601" cy="1096693"/>
            <a:chOff x="1006700" y="2603975"/>
            <a:chExt cx="55450" cy="210700"/>
          </a:xfrm>
        </p:grpSpPr>
        <p:sp>
          <p:nvSpPr>
            <p:cNvPr id="417" name="Google Shape;417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7351974" y="351277"/>
            <a:ext cx="1178637" cy="1096691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>
            <a:off x="7916327" y="1616596"/>
            <a:ext cx="781224" cy="726909"/>
            <a:chOff x="827350" y="3629733"/>
            <a:chExt cx="1431600" cy="1332067"/>
          </a:xfrm>
        </p:grpSpPr>
        <p:sp>
          <p:nvSpPr>
            <p:cNvPr id="428" name="Google Shape;42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3"/>
          <p:cNvGrpSpPr/>
          <p:nvPr/>
        </p:nvGrpSpPr>
        <p:grpSpPr>
          <a:xfrm>
            <a:off x="6235139" y="539499"/>
            <a:ext cx="637062" cy="592770"/>
            <a:chOff x="827350" y="3629733"/>
            <a:chExt cx="1431600" cy="1332067"/>
          </a:xfrm>
        </p:grpSpPr>
        <p:sp>
          <p:nvSpPr>
            <p:cNvPr id="432" name="Google Shape;43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3"/>
          <p:cNvGrpSpPr/>
          <p:nvPr/>
        </p:nvGrpSpPr>
        <p:grpSpPr>
          <a:xfrm>
            <a:off x="6886468" y="329561"/>
            <a:ext cx="451240" cy="419868"/>
            <a:chOff x="827350" y="3629733"/>
            <a:chExt cx="1431600" cy="1332067"/>
          </a:xfrm>
        </p:grpSpPr>
        <p:sp>
          <p:nvSpPr>
            <p:cNvPr id="436" name="Google Shape;43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33"/>
          <p:cNvSpPr/>
          <p:nvPr/>
        </p:nvSpPr>
        <p:spPr>
          <a:xfrm>
            <a:off x="819875" y="223438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3"/>
          <p:cNvSpPr txBox="1">
            <a:spLocks noGrp="1"/>
          </p:cNvSpPr>
          <p:nvPr>
            <p:ph type="title"/>
          </p:nvPr>
        </p:nvSpPr>
        <p:spPr>
          <a:xfrm>
            <a:off x="824800" y="253138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Scope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1475975" y="21204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4"/>
          <p:cNvSpPr/>
          <p:nvPr/>
        </p:nvSpPr>
        <p:spPr>
          <a:xfrm>
            <a:off x="4182000" y="21204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4"/>
          <p:cNvSpPr/>
          <p:nvPr/>
        </p:nvSpPr>
        <p:spPr>
          <a:xfrm>
            <a:off x="6888025" y="21204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7"/>
          </p:nvPr>
        </p:nvSpPr>
        <p:spPr>
          <a:xfrm>
            <a:off x="3758300" y="3300268"/>
            <a:ext cx="23055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Validation accuracies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Training curves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Loss curves</a:t>
            </a:r>
            <a:endParaRPr dirty="0"/>
          </a:p>
        </p:txBody>
      </p:sp>
      <p:sp>
        <p:nvSpPr>
          <p:cNvPr id="450" name="Google Shape;450;p34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Deliverables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title" idx="8"/>
          </p:nvPr>
        </p:nvSpPr>
        <p:spPr>
          <a:xfrm>
            <a:off x="1415374" y="21829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713224" y="291225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software plan</a:t>
            </a:r>
            <a:endParaRPr dirty="0"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1"/>
          </p:nvPr>
        </p:nvSpPr>
        <p:spPr>
          <a:xfrm>
            <a:off x="977849" y="334638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DNN choice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Training data</a:t>
            </a:r>
            <a:endParaRPr dirty="0"/>
          </a:p>
        </p:txBody>
      </p:sp>
      <p:sp>
        <p:nvSpPr>
          <p:cNvPr id="454" name="Google Shape;454;p34"/>
          <p:cNvSpPr txBox="1">
            <a:spLocks noGrp="1"/>
          </p:cNvSpPr>
          <p:nvPr>
            <p:ph type="title" idx="6"/>
          </p:nvPr>
        </p:nvSpPr>
        <p:spPr>
          <a:xfrm>
            <a:off x="3419251" y="291225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Preliminary results</a:t>
            </a:r>
            <a:endParaRPr dirty="0"/>
          </a:p>
        </p:txBody>
      </p:sp>
      <p:sp>
        <p:nvSpPr>
          <p:cNvPr id="455" name="Google Shape;455;p34"/>
          <p:cNvSpPr txBox="1">
            <a:spLocks noGrp="1"/>
          </p:cNvSpPr>
          <p:nvPr>
            <p:ph type="title" idx="14"/>
          </p:nvPr>
        </p:nvSpPr>
        <p:spPr>
          <a:xfrm>
            <a:off x="4121401" y="21829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 idx="17"/>
          </p:nvPr>
        </p:nvSpPr>
        <p:spPr>
          <a:xfrm>
            <a:off x="6125276" y="291225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of application</a:t>
            </a:r>
            <a:endParaRPr dirty="0"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8"/>
          </p:nvPr>
        </p:nvSpPr>
        <p:spPr>
          <a:xfrm>
            <a:off x="6406450" y="3300271"/>
            <a:ext cx="23055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GUI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Testing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title" idx="20"/>
          </p:nvPr>
        </p:nvSpPr>
        <p:spPr>
          <a:xfrm>
            <a:off x="6827426" y="21829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66" name="Google Shape;466;p34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467" name="Google Shape;467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471" name="Google Shape;471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5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lang="en-US" dirty="0"/>
          </a:p>
        </p:txBody>
      </p:sp>
      <p:sp>
        <p:nvSpPr>
          <p:cNvPr id="480" name="Google Shape;480;p35"/>
          <p:cNvSpPr txBox="1">
            <a:spLocks noGrp="1"/>
          </p:cNvSpPr>
          <p:nvPr>
            <p:ph type="subTitle" idx="3"/>
          </p:nvPr>
        </p:nvSpPr>
        <p:spPr>
          <a:xfrm>
            <a:off x="1753186" y="3731311"/>
            <a:ext cx="2448730" cy="393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RT-PCR</a:t>
            </a:r>
            <a:endParaRPr dirty="0"/>
          </a:p>
        </p:txBody>
      </p:sp>
      <p:sp>
        <p:nvSpPr>
          <p:cNvPr id="481" name="Google Shape;481;p35"/>
          <p:cNvSpPr txBox="1">
            <a:spLocks noGrp="1"/>
          </p:cNvSpPr>
          <p:nvPr>
            <p:ph type="subTitle" idx="4"/>
          </p:nvPr>
        </p:nvSpPr>
        <p:spPr>
          <a:xfrm>
            <a:off x="4794968" y="3700001"/>
            <a:ext cx="2448730" cy="393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LFT</a:t>
            </a:r>
            <a:endParaRPr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subTitle" idx="1"/>
          </p:nvPr>
        </p:nvSpPr>
        <p:spPr>
          <a:xfrm>
            <a:off x="2005605" y="3831030"/>
            <a:ext cx="2448730" cy="673278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Expensive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Results take longer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Dangerous</a:t>
            </a:r>
            <a:endParaRPr dirty="0"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2"/>
          </p:nvPr>
        </p:nvSpPr>
        <p:spPr>
          <a:xfrm>
            <a:off x="5039334" y="3753316"/>
            <a:ext cx="2448730" cy="673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Inaccurate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research showed among known COVID-19 patients, LFT identified only 49% </a:t>
            </a:r>
            <a:r>
              <a:rPr lang="en-US" baseline="30000" dirty="0"/>
              <a:t>[2]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484" name="Google Shape;484;p35"/>
          <p:cNvPicPr preferRelativeResize="0"/>
          <p:nvPr/>
        </p:nvPicPr>
        <p:blipFill rotWithShape="1">
          <a:blip r:embed="rId3"/>
          <a:srcRect l="10400" t="398" r="8184" b="-398"/>
          <a:stretch/>
        </p:blipFill>
        <p:spPr>
          <a:xfrm>
            <a:off x="2147275" y="1786581"/>
            <a:ext cx="1517134" cy="1588617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5" name="Google Shape;485;p35"/>
          <p:cNvPicPr preferRelativeResize="0"/>
          <p:nvPr/>
        </p:nvPicPr>
        <p:blipFill rotWithShape="1">
          <a:blip r:embed="rId4"/>
          <a:srcRect l="23141" r="23141"/>
          <a:stretch/>
        </p:blipFill>
        <p:spPr>
          <a:xfrm>
            <a:off x="5229550" y="1786581"/>
            <a:ext cx="1517134" cy="1588617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86" name="Google Shape;486;p35"/>
          <p:cNvGrpSpPr/>
          <p:nvPr/>
        </p:nvGrpSpPr>
        <p:grpSpPr>
          <a:xfrm rot="10800000">
            <a:off x="216507" y="209546"/>
            <a:ext cx="288601" cy="1096693"/>
            <a:chOff x="1006700" y="2603975"/>
            <a:chExt cx="55450" cy="210700"/>
          </a:xfrm>
        </p:grpSpPr>
        <p:sp>
          <p:nvSpPr>
            <p:cNvPr id="487" name="Google Shape;487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5"/>
          <p:cNvGrpSpPr/>
          <p:nvPr/>
        </p:nvGrpSpPr>
        <p:grpSpPr>
          <a:xfrm>
            <a:off x="7945840" y="4113188"/>
            <a:ext cx="752163" cy="699602"/>
            <a:chOff x="827350" y="3629733"/>
            <a:chExt cx="1431600" cy="1332067"/>
          </a:xfrm>
        </p:grpSpPr>
        <p:sp>
          <p:nvSpPr>
            <p:cNvPr id="494" name="Google Shape;494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5"/>
          <p:cNvGrpSpPr/>
          <p:nvPr/>
        </p:nvGrpSpPr>
        <p:grpSpPr>
          <a:xfrm>
            <a:off x="8213740" y="3368870"/>
            <a:ext cx="405716" cy="377375"/>
            <a:chOff x="827350" y="3629733"/>
            <a:chExt cx="1431600" cy="1332067"/>
          </a:xfrm>
        </p:grpSpPr>
        <p:sp>
          <p:nvSpPr>
            <p:cNvPr id="498" name="Google Shape;498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5"/>
          <p:cNvGrpSpPr/>
          <p:nvPr/>
        </p:nvGrpSpPr>
        <p:grpSpPr>
          <a:xfrm>
            <a:off x="7684612" y="3842667"/>
            <a:ext cx="348738" cy="324358"/>
            <a:chOff x="827350" y="3629733"/>
            <a:chExt cx="1431600" cy="1332067"/>
          </a:xfrm>
        </p:grpSpPr>
        <p:sp>
          <p:nvSpPr>
            <p:cNvPr id="502" name="Google Shape;502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80;p35">
            <a:extLst>
              <a:ext uri="{FF2B5EF4-FFF2-40B4-BE49-F238E27FC236}">
                <a16:creationId xmlns:a16="http://schemas.microsoft.com/office/drawing/2014/main" id="{29F4EE88-3DB4-3911-BE63-7F40CA4AC5A9}"/>
              </a:ext>
            </a:extLst>
          </p:cNvPr>
          <p:cNvSpPr txBox="1">
            <a:spLocks/>
          </p:cNvSpPr>
          <p:nvPr/>
        </p:nvSpPr>
        <p:spPr>
          <a:xfrm>
            <a:off x="728868" y="1488265"/>
            <a:ext cx="6530178" cy="39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-US" dirty="0"/>
              <a:t>Tools available for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6F467-0F62-19AD-DEBB-3D3971846094}"/>
              </a:ext>
            </a:extLst>
          </p:cNvPr>
          <p:cNvSpPr txBox="1"/>
          <p:nvPr/>
        </p:nvSpPr>
        <p:spPr>
          <a:xfrm>
            <a:off x="5352479" y="3378214"/>
            <a:ext cx="31799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Karla" panose="020B0604020202020204" pitchFamily="2" charset="0"/>
              </a:rPr>
              <a:t>Source: www.bbc.com/news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84010-B2AB-5B8D-0AF3-95AB86FEA20A}"/>
              </a:ext>
            </a:extLst>
          </p:cNvPr>
          <p:cNvSpPr txBox="1"/>
          <p:nvPr/>
        </p:nvSpPr>
        <p:spPr>
          <a:xfrm>
            <a:off x="2172509" y="3373261"/>
            <a:ext cx="31799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Karla" panose="020B0604020202020204" pitchFamily="2" charset="0"/>
              </a:rPr>
              <a:t>Source: https://www.oraldna.com/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 build="p"/>
      <p:bldP spid="481" grpId="0" build="p"/>
      <p:bldP spid="482" grpId="0" uiExpand="1" build="p"/>
      <p:bldP spid="483" grpId="0" uiExpand="1" build="p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3000"/>
                    </a14:imgEffect>
                    <a14:imgEffect>
                      <a14:brightnessContrast bright="-10000" contrast="-2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40"/>
          <p:cNvPicPr preferRelativeResize="0"/>
          <p:nvPr/>
        </p:nvPicPr>
        <p:blipFill rotWithShape="1">
          <a:blip r:embed="rId5">
            <a:alphaModFix amt="75000"/>
          </a:blip>
          <a:srcRect l="11847" t="10080"/>
          <a:stretch/>
        </p:blipFill>
        <p:spPr>
          <a:xfrm>
            <a:off x="-123825" y="-190500"/>
            <a:ext cx="6008724" cy="3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0"/>
          <p:cNvPicPr preferRelativeResize="0">
            <a:picLocks/>
          </p:cNvPicPr>
          <p:nvPr/>
        </p:nvPicPr>
        <p:blipFill rotWithShape="1">
          <a:blip r:embed="rId6">
            <a:alphaModFix amt="75000"/>
          </a:blip>
          <a:srcRect l="15261" t="6068"/>
          <a:stretch/>
        </p:blipFill>
        <p:spPr>
          <a:xfrm rot="-10799997">
            <a:off x="4324348" y="1876426"/>
            <a:ext cx="5162552" cy="35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0"/>
          <p:cNvSpPr txBox="1">
            <a:spLocks noGrp="1"/>
          </p:cNvSpPr>
          <p:nvPr>
            <p:ph type="title"/>
          </p:nvPr>
        </p:nvSpPr>
        <p:spPr>
          <a:xfrm rot="300">
            <a:off x="467185" y="183639"/>
            <a:ext cx="4647871" cy="1755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/>
                </a:solidFill>
              </a:rPr>
              <a:t>Deep Learning:</a:t>
            </a:r>
            <a:br>
              <a:rPr lang="en" sz="3600" dirty="0">
                <a:solidFill>
                  <a:schemeClr val="bg2"/>
                </a:solidFill>
              </a:rPr>
            </a:br>
            <a:r>
              <a:rPr lang="en" sz="3600" dirty="0">
                <a:solidFill>
                  <a:schemeClr val="bg2"/>
                </a:solidFill>
              </a:rPr>
              <a:t>A new detection method</a:t>
            </a:r>
            <a:endParaRPr sz="3600" dirty="0">
              <a:solidFill>
                <a:schemeClr val="bg2"/>
              </a:solidFill>
            </a:endParaRPr>
          </a:p>
        </p:txBody>
      </p:sp>
      <p:grpSp>
        <p:nvGrpSpPr>
          <p:cNvPr id="694" name="Google Shape;694;p40"/>
          <p:cNvGrpSpPr/>
          <p:nvPr/>
        </p:nvGrpSpPr>
        <p:grpSpPr>
          <a:xfrm rot="5400000">
            <a:off x="8054157" y="-219079"/>
            <a:ext cx="288601" cy="1096693"/>
            <a:chOff x="1006700" y="2603975"/>
            <a:chExt cx="55450" cy="210700"/>
          </a:xfrm>
        </p:grpSpPr>
        <p:sp>
          <p:nvSpPr>
            <p:cNvPr id="695" name="Google Shape;695;p4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0"/>
          <p:cNvGrpSpPr/>
          <p:nvPr/>
        </p:nvGrpSpPr>
        <p:grpSpPr>
          <a:xfrm>
            <a:off x="8020620" y="875122"/>
            <a:ext cx="820307" cy="763275"/>
            <a:chOff x="827350" y="3629733"/>
            <a:chExt cx="1431600" cy="1332067"/>
          </a:xfrm>
        </p:grpSpPr>
        <p:sp>
          <p:nvSpPr>
            <p:cNvPr id="702" name="Google Shape;702;p4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FC2286D-7266-54FB-EC3D-239BC0941BE3}"/>
              </a:ext>
            </a:extLst>
          </p:cNvPr>
          <p:cNvSpPr txBox="1"/>
          <p:nvPr/>
        </p:nvSpPr>
        <p:spPr>
          <a:xfrm>
            <a:off x="677496" y="2076138"/>
            <a:ext cx="49288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Karla" panose="020B0604020202020204" pitchFamily="2" charset="0"/>
              </a:rPr>
              <a:t>Available tools not feasible (Increasing demand)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Karla" panose="020B0604020202020204" pitchFamily="2" charset="0"/>
              </a:rPr>
              <a:t>Quicker and accurate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Karla" panose="020B0604020202020204" pitchFamily="2" charset="0"/>
              </a:rPr>
              <a:t>Precious resources saved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E5B4B-0FD0-7FEE-F4F5-93AC65ED253E}"/>
              </a:ext>
            </a:extLst>
          </p:cNvPr>
          <p:cNvSpPr txBox="1"/>
          <p:nvPr/>
        </p:nvSpPr>
        <p:spPr>
          <a:xfrm>
            <a:off x="47919" y="4890474"/>
            <a:ext cx="5486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+mj-lt"/>
              </a:rPr>
              <a:t>Background Photo Source: https://www.lungcancercenter.com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5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lang="en-US"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subTitle" idx="1"/>
          </p:nvPr>
        </p:nvSpPr>
        <p:spPr>
          <a:xfrm>
            <a:off x="1787586" y="3591599"/>
            <a:ext cx="2448730" cy="673278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Readily available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Portable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Part of a standard procedure in every hospital</a:t>
            </a:r>
            <a:endParaRPr dirty="0"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2"/>
          </p:nvPr>
        </p:nvSpPr>
        <p:spPr>
          <a:xfrm>
            <a:off x="5050696" y="3567985"/>
            <a:ext cx="2448730" cy="673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Heavy and costly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Takes large space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Not portable (Fixed)</a:t>
            </a:r>
            <a:endParaRPr dirty="0"/>
          </a:p>
        </p:txBody>
      </p:sp>
      <p:pic>
        <p:nvPicPr>
          <p:cNvPr id="484" name="Google Shape;484;p35"/>
          <p:cNvPicPr preferRelativeResize="0"/>
          <p:nvPr/>
        </p:nvPicPr>
        <p:blipFill rotWithShape="1">
          <a:blip r:embed="rId3"/>
          <a:srcRect l="3940" r="282"/>
          <a:stretch/>
        </p:blipFill>
        <p:spPr>
          <a:xfrm>
            <a:off x="2147275" y="1786581"/>
            <a:ext cx="1517134" cy="1588617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5" name="Google Shape;485;p35"/>
          <p:cNvPicPr preferRelativeResize="0"/>
          <p:nvPr/>
        </p:nvPicPr>
        <p:blipFill rotWithShape="1">
          <a:blip r:embed="rId4"/>
          <a:srcRect l="330" t="1" r="744" b="2180"/>
          <a:stretch/>
        </p:blipFill>
        <p:spPr>
          <a:xfrm>
            <a:off x="5131131" y="1786581"/>
            <a:ext cx="1952702" cy="1625597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86" name="Google Shape;486;p35"/>
          <p:cNvGrpSpPr/>
          <p:nvPr/>
        </p:nvGrpSpPr>
        <p:grpSpPr>
          <a:xfrm rot="10800000">
            <a:off x="216507" y="209546"/>
            <a:ext cx="288601" cy="1096693"/>
            <a:chOff x="1006700" y="2603975"/>
            <a:chExt cx="55450" cy="210700"/>
          </a:xfrm>
        </p:grpSpPr>
        <p:sp>
          <p:nvSpPr>
            <p:cNvPr id="487" name="Google Shape;487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5"/>
          <p:cNvGrpSpPr/>
          <p:nvPr/>
        </p:nvGrpSpPr>
        <p:grpSpPr>
          <a:xfrm>
            <a:off x="7945840" y="4143668"/>
            <a:ext cx="752163" cy="699602"/>
            <a:chOff x="827350" y="3629733"/>
            <a:chExt cx="1431600" cy="1332067"/>
          </a:xfrm>
        </p:grpSpPr>
        <p:sp>
          <p:nvSpPr>
            <p:cNvPr id="494" name="Google Shape;494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5"/>
          <p:cNvGrpSpPr/>
          <p:nvPr/>
        </p:nvGrpSpPr>
        <p:grpSpPr>
          <a:xfrm>
            <a:off x="8213740" y="3368870"/>
            <a:ext cx="405716" cy="377375"/>
            <a:chOff x="827350" y="3629733"/>
            <a:chExt cx="1431600" cy="1332067"/>
          </a:xfrm>
        </p:grpSpPr>
        <p:sp>
          <p:nvSpPr>
            <p:cNvPr id="498" name="Google Shape;498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5"/>
          <p:cNvGrpSpPr/>
          <p:nvPr/>
        </p:nvGrpSpPr>
        <p:grpSpPr>
          <a:xfrm>
            <a:off x="7684612" y="3842667"/>
            <a:ext cx="348738" cy="324358"/>
            <a:chOff x="827350" y="3629733"/>
            <a:chExt cx="1431600" cy="1332067"/>
          </a:xfrm>
        </p:grpSpPr>
        <p:sp>
          <p:nvSpPr>
            <p:cNvPr id="502" name="Google Shape;502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80;p35">
            <a:extLst>
              <a:ext uri="{FF2B5EF4-FFF2-40B4-BE49-F238E27FC236}">
                <a16:creationId xmlns:a16="http://schemas.microsoft.com/office/drawing/2014/main" id="{29F4EE88-3DB4-3911-BE63-7F40CA4AC5A9}"/>
              </a:ext>
            </a:extLst>
          </p:cNvPr>
          <p:cNvSpPr txBox="1">
            <a:spLocks/>
          </p:cNvSpPr>
          <p:nvPr/>
        </p:nvSpPr>
        <p:spPr>
          <a:xfrm>
            <a:off x="1460107" y="1453271"/>
            <a:ext cx="3349061" cy="39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-US" dirty="0"/>
              <a:t>Why Chest X-Ray?</a:t>
            </a:r>
          </a:p>
        </p:txBody>
      </p:sp>
      <p:sp>
        <p:nvSpPr>
          <p:cNvPr id="5" name="Google Shape;480;p35">
            <a:extLst>
              <a:ext uri="{FF2B5EF4-FFF2-40B4-BE49-F238E27FC236}">
                <a16:creationId xmlns:a16="http://schemas.microsoft.com/office/drawing/2014/main" id="{F6D42684-255D-293D-8668-409B78C94234}"/>
              </a:ext>
            </a:extLst>
          </p:cNvPr>
          <p:cNvSpPr txBox="1">
            <a:spLocks/>
          </p:cNvSpPr>
          <p:nvPr/>
        </p:nvSpPr>
        <p:spPr>
          <a:xfrm>
            <a:off x="4684289" y="1453270"/>
            <a:ext cx="3349061" cy="39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-US" dirty="0"/>
              <a:t>Why not CT Scan?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C95CE-C6E7-1FB7-F0DA-AE770B75F24B}"/>
              </a:ext>
            </a:extLst>
          </p:cNvPr>
          <p:cNvSpPr txBox="1"/>
          <p:nvPr/>
        </p:nvSpPr>
        <p:spPr>
          <a:xfrm>
            <a:off x="1901128" y="3390054"/>
            <a:ext cx="31799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Karla" panose="020B0604020202020204" pitchFamily="2" charset="0"/>
              </a:rPr>
              <a:t>Source: </a:t>
            </a:r>
            <a:r>
              <a:rPr lang="en-US" sz="700" b="0" i="0" u="none" strike="noStrike" baseline="0" dirty="0">
                <a:solidFill>
                  <a:schemeClr val="bg1"/>
                </a:solidFill>
                <a:latin typeface="Karla" panose="020B0604020202020204" pitchFamily="2" charset="0"/>
              </a:rPr>
              <a:t>COVID-19 Chest Radiography dataset</a:t>
            </a:r>
            <a:r>
              <a:rPr lang="en-US" sz="700" b="0" i="0" u="none" strike="noStrike" baseline="30000" dirty="0">
                <a:solidFill>
                  <a:schemeClr val="bg1"/>
                </a:solidFill>
                <a:latin typeface="Karla" panose="020B0604020202020204" pitchFamily="2" charset="0"/>
              </a:rPr>
              <a:t>[3]</a:t>
            </a:r>
            <a:endParaRPr lang="en-US" sz="700" dirty="0">
              <a:solidFill>
                <a:schemeClr val="bg1"/>
              </a:solidFill>
              <a:latin typeface="Karla" panose="020B06040202020202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F10AE-DFC8-7AB5-CF40-61E85FD418B5}"/>
              </a:ext>
            </a:extLst>
          </p:cNvPr>
          <p:cNvSpPr txBox="1"/>
          <p:nvPr/>
        </p:nvSpPr>
        <p:spPr>
          <a:xfrm>
            <a:off x="5543881" y="3395463"/>
            <a:ext cx="31799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Karla" panose="020B0604020202020204" pitchFamily="2" charset="0"/>
              </a:rPr>
              <a:t>Source: </a:t>
            </a:r>
            <a:r>
              <a:rPr lang="en-US" sz="700" b="0" i="0" u="none" strike="noStrike" baseline="0" dirty="0">
                <a:solidFill>
                  <a:schemeClr val="bg1"/>
                </a:solidFill>
                <a:latin typeface="Karla" panose="020B0604020202020204" pitchFamily="2" charset="0"/>
              </a:rPr>
              <a:t>Soares et. al. </a:t>
            </a:r>
            <a:r>
              <a:rPr lang="en-US" sz="700" b="0" i="0" u="none" strike="noStrike" baseline="30000" dirty="0">
                <a:solidFill>
                  <a:schemeClr val="bg1"/>
                </a:solidFill>
                <a:latin typeface="Karla" panose="020B0604020202020204" pitchFamily="2" charset="0"/>
              </a:rPr>
              <a:t>[4]</a:t>
            </a:r>
            <a:endParaRPr lang="en-US" sz="700" baseline="30000" dirty="0">
              <a:solidFill>
                <a:schemeClr val="bg1"/>
              </a:solidFill>
              <a:latin typeface="Karl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92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uiExpand="1" build="p"/>
      <p:bldP spid="483" grpId="0" uiExpand="1" build="p"/>
      <p:bldP spid="2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5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lang="en-US" dirty="0"/>
          </a:p>
        </p:txBody>
      </p:sp>
      <p:grpSp>
        <p:nvGrpSpPr>
          <p:cNvPr id="486" name="Google Shape;486;p35"/>
          <p:cNvGrpSpPr/>
          <p:nvPr/>
        </p:nvGrpSpPr>
        <p:grpSpPr>
          <a:xfrm rot="10800000">
            <a:off x="216507" y="209546"/>
            <a:ext cx="288601" cy="1096693"/>
            <a:chOff x="1006700" y="2603975"/>
            <a:chExt cx="55450" cy="210700"/>
          </a:xfrm>
        </p:grpSpPr>
        <p:sp>
          <p:nvSpPr>
            <p:cNvPr id="487" name="Google Shape;487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5"/>
          <p:cNvGrpSpPr/>
          <p:nvPr/>
        </p:nvGrpSpPr>
        <p:grpSpPr>
          <a:xfrm>
            <a:off x="7945840" y="4143668"/>
            <a:ext cx="752163" cy="699602"/>
            <a:chOff x="827350" y="3629733"/>
            <a:chExt cx="1431600" cy="1332067"/>
          </a:xfrm>
        </p:grpSpPr>
        <p:sp>
          <p:nvSpPr>
            <p:cNvPr id="494" name="Google Shape;494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5"/>
          <p:cNvGrpSpPr/>
          <p:nvPr/>
        </p:nvGrpSpPr>
        <p:grpSpPr>
          <a:xfrm>
            <a:off x="8213740" y="3368870"/>
            <a:ext cx="405716" cy="377375"/>
            <a:chOff x="827350" y="3629733"/>
            <a:chExt cx="1431600" cy="1332067"/>
          </a:xfrm>
        </p:grpSpPr>
        <p:sp>
          <p:nvSpPr>
            <p:cNvPr id="498" name="Google Shape;498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5"/>
          <p:cNvGrpSpPr/>
          <p:nvPr/>
        </p:nvGrpSpPr>
        <p:grpSpPr>
          <a:xfrm>
            <a:off x="7684612" y="3842667"/>
            <a:ext cx="348738" cy="324358"/>
            <a:chOff x="827350" y="3629733"/>
            <a:chExt cx="1431600" cy="1332067"/>
          </a:xfrm>
        </p:grpSpPr>
        <p:sp>
          <p:nvSpPr>
            <p:cNvPr id="502" name="Google Shape;502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80;p35">
            <a:extLst>
              <a:ext uri="{FF2B5EF4-FFF2-40B4-BE49-F238E27FC236}">
                <a16:creationId xmlns:a16="http://schemas.microsoft.com/office/drawing/2014/main" id="{29F4EE88-3DB4-3911-BE63-7F40CA4AC5A9}"/>
              </a:ext>
            </a:extLst>
          </p:cNvPr>
          <p:cNvSpPr txBox="1">
            <a:spLocks/>
          </p:cNvSpPr>
          <p:nvPr/>
        </p:nvSpPr>
        <p:spPr>
          <a:xfrm>
            <a:off x="713225" y="882143"/>
            <a:ext cx="7831383" cy="113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None/>
              <a:defRPr sz="20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</a:rPr>
              <a:t>To date, researchers have been successful in detecting COVID 19 from Chest X Rays using various methods of deep learning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60D5028-B00B-DA7E-6A23-E298FFAE9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79762"/>
              </p:ext>
            </p:extLst>
          </p:nvPr>
        </p:nvGraphicFramePr>
        <p:xfrm>
          <a:off x="1025013" y="1895228"/>
          <a:ext cx="7045644" cy="2783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61411">
                  <a:extLst>
                    <a:ext uri="{9D8B030D-6E8A-4147-A177-3AD203B41FA5}">
                      <a16:colId xmlns:a16="http://schemas.microsoft.com/office/drawing/2014/main" val="3670800845"/>
                    </a:ext>
                  </a:extLst>
                </a:gridCol>
                <a:gridCol w="1761411">
                  <a:extLst>
                    <a:ext uri="{9D8B030D-6E8A-4147-A177-3AD203B41FA5}">
                      <a16:colId xmlns:a16="http://schemas.microsoft.com/office/drawing/2014/main" val="2067010204"/>
                    </a:ext>
                  </a:extLst>
                </a:gridCol>
                <a:gridCol w="1761411">
                  <a:extLst>
                    <a:ext uri="{9D8B030D-6E8A-4147-A177-3AD203B41FA5}">
                      <a16:colId xmlns:a16="http://schemas.microsoft.com/office/drawing/2014/main" val="3934115"/>
                    </a:ext>
                  </a:extLst>
                </a:gridCol>
                <a:gridCol w="1761411">
                  <a:extLst>
                    <a:ext uri="{9D8B030D-6E8A-4147-A177-3AD203B41FA5}">
                      <a16:colId xmlns:a16="http://schemas.microsoft.com/office/drawing/2014/main" val="908772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348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Kubra et al. </a:t>
                      </a:r>
                      <a:r>
                        <a:rPr lang="en-US" sz="1100" baseline="30000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SqueezeNet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90.95%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ChestX-Ray14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50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M. E. H. Chowdary </a:t>
                      </a:r>
                      <a:r>
                        <a:rPr lang="en-US" sz="1100" baseline="30000" dirty="0"/>
                        <a:t>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DenseNet-201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98.80%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COVID-19 Chest Radiography Database</a:t>
                      </a:r>
                      <a:r>
                        <a:rPr lang="en-US" sz="1100" baseline="30000" dirty="0"/>
                        <a:t>[3]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5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S. R. </a:t>
                      </a:r>
                      <a:r>
                        <a:rPr lang="en-US" sz="1100" dirty="0" err="1"/>
                        <a:t>Abdani</a:t>
                      </a:r>
                      <a:r>
                        <a:rPr lang="en-US" sz="1100" dirty="0"/>
                        <a:t> et al. </a:t>
                      </a:r>
                      <a:r>
                        <a:rPr lang="en-US" sz="1100" baseline="30000" dirty="0"/>
                        <a:t>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SPP-COVID-Net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94.60%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COVID-19 Chest Radiography Database</a:t>
                      </a:r>
                      <a:r>
                        <a:rPr lang="en-US" sz="1100" baseline="30000" dirty="0"/>
                        <a:t>[3]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9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Amel</a:t>
                      </a:r>
                      <a:r>
                        <a:rPr lang="en-US" sz="1100" dirty="0"/>
                        <a:t> et al. </a:t>
                      </a:r>
                      <a:r>
                        <a:rPr lang="en-US" sz="1100" baseline="30000" dirty="0"/>
                        <a:t>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98.34%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COVID-19 Chest Radiography Database</a:t>
                      </a:r>
                      <a:r>
                        <a:rPr lang="en-US" sz="1100" baseline="30000" dirty="0"/>
                        <a:t>[3]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952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 Vipul et al. </a:t>
                      </a:r>
                      <a:r>
                        <a:rPr lang="en-US" sz="1100" baseline="30000" dirty="0"/>
                        <a:t>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MobileNet-V2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SARS-CoV-2 CT-scan dataset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751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9C4DB2D-1E26-2236-B38A-4CFECE53D548}"/>
              </a:ext>
            </a:extLst>
          </p:cNvPr>
          <p:cNvSpPr txBox="1"/>
          <p:nvPr/>
        </p:nvSpPr>
        <p:spPr>
          <a:xfrm>
            <a:off x="2203031" y="4720159"/>
            <a:ext cx="4689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Table 1: The results of existing literature</a:t>
            </a:r>
            <a:endParaRPr lang="en-PK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7408"/>
      </p:ext>
    </p:extLst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1551</Words>
  <Application>Microsoft Office PowerPoint</Application>
  <PresentationFormat>On-screen Show (16:9)</PresentationFormat>
  <Paragraphs>345</Paragraphs>
  <Slides>36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Courier New</vt:lpstr>
      <vt:lpstr>Karla</vt:lpstr>
      <vt:lpstr>Arial</vt:lpstr>
      <vt:lpstr>Wingdings</vt:lpstr>
      <vt:lpstr>Audiowide</vt:lpstr>
      <vt:lpstr>Cyber-Futuristic AI Technology Thesis Defense by Slidesgo</vt:lpstr>
      <vt:lpstr>Deep Learning Application to Classify COVID-19 X-rays</vt:lpstr>
      <vt:lpstr>Sequence</vt:lpstr>
      <vt:lpstr>Motivation</vt:lpstr>
      <vt:lpstr>Scope</vt:lpstr>
      <vt:lpstr>Project Deliverables</vt:lpstr>
      <vt:lpstr>Literature Review</vt:lpstr>
      <vt:lpstr>Deep Learning: A new detection method</vt:lpstr>
      <vt:lpstr>Literature Review</vt:lpstr>
      <vt:lpstr>Literature Review</vt:lpstr>
      <vt:lpstr>COVID-19 Chest Radiography dataset[3]</vt:lpstr>
      <vt:lpstr>Methodlogy</vt:lpstr>
      <vt:lpstr>Model Training and Evaluation</vt:lpstr>
      <vt:lpstr>Phase 1</vt:lpstr>
      <vt:lpstr>Phase 1 (Continued)</vt:lpstr>
      <vt:lpstr>Phase 1 (Continued)</vt:lpstr>
      <vt:lpstr>Phase 1 (Continued)</vt:lpstr>
      <vt:lpstr>Phase 1 (Continued)</vt:lpstr>
      <vt:lpstr>Training</vt:lpstr>
      <vt:lpstr>Training </vt:lpstr>
      <vt:lpstr>Results</vt:lpstr>
      <vt:lpstr>Results</vt:lpstr>
      <vt:lpstr>Results (Continued)</vt:lpstr>
      <vt:lpstr>Development of Application</vt:lpstr>
      <vt:lpstr>Phase 2</vt:lpstr>
      <vt:lpstr>Phase 2</vt:lpstr>
      <vt:lpstr>Phase 2 (Continued)</vt:lpstr>
      <vt:lpstr>Project Deliverables: Checklist</vt:lpstr>
      <vt:lpstr>Platforms Used</vt:lpstr>
      <vt:lpstr>Future Tasks</vt:lpstr>
      <vt:lpstr>Future Tasks</vt:lpstr>
      <vt:lpstr>Future Tasks (Continued)</vt:lpstr>
      <vt:lpstr>Future Tasks (Continued)</vt:lpstr>
      <vt:lpstr>Refrences</vt:lpstr>
      <vt:lpstr>Refrences</vt:lpstr>
      <vt:lpstr>Thank you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to Classify COVID-19 X-rays</dc:title>
  <dc:creator>Waqas Ali</dc:creator>
  <cp:lastModifiedBy>Syed Mohammad Waqas Ali</cp:lastModifiedBy>
  <cp:revision>35</cp:revision>
  <dcterms:modified xsi:type="dcterms:W3CDTF">2022-08-25T02:26:07Z</dcterms:modified>
</cp:coreProperties>
</file>